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90" r:id="rId2"/>
  </p:sldMasterIdLst>
  <p:notesMasterIdLst>
    <p:notesMasterId r:id="rId26"/>
  </p:notesMasterIdLst>
  <p:handoutMasterIdLst>
    <p:handoutMasterId r:id="rId27"/>
  </p:handoutMasterIdLst>
  <p:sldIdLst>
    <p:sldId id="746" r:id="rId3"/>
    <p:sldId id="770" r:id="rId4"/>
    <p:sldId id="731" r:id="rId5"/>
    <p:sldId id="767" r:id="rId6"/>
    <p:sldId id="771" r:id="rId7"/>
    <p:sldId id="679" r:id="rId8"/>
    <p:sldId id="763" r:id="rId9"/>
    <p:sldId id="764" r:id="rId10"/>
    <p:sldId id="749" r:id="rId11"/>
    <p:sldId id="739" r:id="rId12"/>
    <p:sldId id="729" r:id="rId13"/>
    <p:sldId id="768" r:id="rId14"/>
    <p:sldId id="762" r:id="rId15"/>
    <p:sldId id="760" r:id="rId16"/>
    <p:sldId id="769" r:id="rId17"/>
    <p:sldId id="761" r:id="rId18"/>
    <p:sldId id="723" r:id="rId19"/>
    <p:sldId id="741" r:id="rId20"/>
    <p:sldId id="758" r:id="rId21"/>
    <p:sldId id="765" r:id="rId22"/>
    <p:sldId id="750" r:id="rId23"/>
    <p:sldId id="719" r:id="rId24"/>
    <p:sldId id="753" r:id="rId25"/>
  </p:sldIdLst>
  <p:sldSz cx="9144000" cy="6858000" type="screen4x3"/>
  <p:notesSz cx="7077075" cy="936307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CC"/>
    <a:srgbClr val="000099"/>
    <a:srgbClr val="0000CC"/>
    <a:srgbClr val="800000"/>
    <a:srgbClr val="FF3300"/>
    <a:srgbClr val="FF66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2" autoAdjust="0"/>
    <p:restoredTop sz="90929"/>
  </p:normalViewPr>
  <p:slideViewPr>
    <p:cSldViewPr>
      <p:cViewPr varScale="1">
        <p:scale>
          <a:sx n="78" d="100"/>
          <a:sy n="78" d="100"/>
        </p:scale>
        <p:origin x="-98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6"/>
      </p:cViewPr>
      <p:guideLst>
        <p:guide orient="horz" pos="2948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5166"/>
            <a:ext cx="3066733" cy="4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5166"/>
            <a:ext cx="3066733" cy="4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400588-6881-44B0-BE72-F336C0732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98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60625"/>
            <a:ext cx="5189855" cy="42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251"/>
            <a:ext cx="3066733" cy="4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21251"/>
            <a:ext cx="3066733" cy="4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1" tIns="47050" rIns="94101" bIns="470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270A7D-E59E-4F69-827C-A0B82DE02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18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48D69-EBF9-4350-AA4B-C3741702B38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E1E05-9B50-4EAF-BADA-2CF18112985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DF9B8-4BBF-4227-9516-0214E71226F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41F02-6B17-4E75-BA31-155689F71DA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8D723-F618-4DFD-87BE-2CBE3D31427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53680-392F-4B65-9E7A-D570A59D7E8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B9237-DE11-407C-BEC2-7A7EE352341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70A7D-E59E-4F69-827C-A0B82DE02F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7C8DF-E577-4030-A60F-F77EC80D447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AA87A-FFE2-40F7-A229-F2DC737EAAF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E1DC6-3817-46F5-A00A-E53387C4CB6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8615E-3D0D-4FED-8FA7-E4F1EFD2B3B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FB77A-BD59-4C1D-9A47-E3479AB389D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86D84-C699-4D2E-AC9D-249C4CC95DA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F0F33-F1C0-4DCF-A85E-C28A28B4FAF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715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772400" cy="1470025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E217-B347-4B9A-AE74-C0CA0039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CD3A6-1423-48FB-BBCE-9CFDC4F24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14B2-0990-41E5-9F30-5400062E5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B4D6-A0CE-47C3-9894-EDA1D776D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715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772400" cy="1470025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E217-B347-4B9A-AE74-C0CA0039A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4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9BFC-E053-4AEF-875E-9FE22F1114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01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65BA-D030-4A4D-A14C-F3104923D5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8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B56F-036C-485B-BCB4-F989B48F19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94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7FE3-2CB6-488D-8A0F-423D36713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0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CFC3-FD19-4A1F-A4A4-7A931B6D8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4869-9D62-4234-989F-6BF564779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45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CD3A6-1423-48FB-BBCE-9CFDC4F242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62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14B2-0990-41E5-9F30-5400062E5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19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B4D6-A0CE-47C3-9894-EDA1D776D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3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9BFC-E053-4AEF-875E-9FE22F111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65BA-D030-4A4D-A14C-F3104923D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B56F-036C-485B-BCB4-F989B48F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7FE3-2CB6-488D-8A0F-423D3671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CFC3-FD19-4A1F-A4A4-7A931B6D8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4869-9D62-4234-989F-6BF564779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C:\WINDOWS\Profiles\Debra\Desktop\rtcorn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5150" y="5668963"/>
            <a:ext cx="22288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C:\WINDOWS\Profiles\Debra\Desktop\leftcorner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43434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    Ultimate Destiny University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460E2D-854F-4C6F-9391-3052DAB62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C:\WINDOWS\Profiles\Debra\Desktop\rtcorn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5150" y="5668963"/>
            <a:ext cx="22288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C:\WINDOWS\Profiles\Debra\Desktop\leftcorner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43434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    Ultimate Destiny University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460E2D-854F-4C6F-9391-3052DAB625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imatedestinyhalloffameaward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alstewardheirship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dbcorp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dbcorp.com/" TargetMode="External"/><Relationship Id="rId4" Type="http://schemas.openxmlformats.org/officeDocument/2006/relationships/hyperlink" Target="http://www.ultimatecircleofsucces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ltimatedestinyoftheusa.info/" TargetMode="External"/><Relationship Id="rId4" Type="http://schemas.openxmlformats.org/officeDocument/2006/relationships/hyperlink" Target="http://www.expandingthecircleofsuccess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doresourcecenter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munityresourcecenters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imatedestinyuniversity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dbcorp.com/invitation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economicdevelopmentresourcecenter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O@cedbcorp.com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ultimatedestinyuniversit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dbcor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timatedestinyoftheusa.inf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orporation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edbcorp.com/benefit_corporation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economicdevelopmentresourcecenter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imatesuccesspuzz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cessfullivingskillsforthe21centur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f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6868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Expanding the Circle of Success</a:t>
            </a:r>
            <a:r>
              <a:rPr lang="en-US" sz="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™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Helping Manifest Bucky’s Vision of “Betterment for 100% of Humanity”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 Invitation to Help Solve Social, Economic and Environmental “Ultimate Success Puzzles” by Combining Benefit Corporations, Crowdfunding and Community Economic Development</a:t>
            </a:r>
            <a:endParaRPr lang="en-US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295400"/>
            <a:ext cx="5058067" cy="416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82874"/>
            <a:ext cx="3225688" cy="41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3481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953000" cy="47244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In addition to providing training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on Benefit Corporations, Crowd-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unding and Community Economic Development, the network of Resource Centers will provide training programs from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Ultimate Destiny Hall of Fame Award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recipients and other experts on:</a:t>
            </a:r>
          </a:p>
          <a:p>
            <a:pPr algn="ctr" eaLnBrk="1" hangingPunct="1">
              <a:buClr>
                <a:srgbClr val="FF0000"/>
              </a:buClr>
              <a:buSzPct val="125000"/>
              <a:buFontTx/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Successful Living Skills, 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Enlightened Entrepreneurship,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Social Entrepreneurship, 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 Infopreneurship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   </a:t>
            </a: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4820" name="Text Box 2052"/>
          <p:cNvSpPr txBox="1">
            <a:spLocks noChangeArrowheads="1"/>
          </p:cNvSpPr>
          <p:nvPr/>
        </p:nvSpPr>
        <p:spPr bwMode="auto">
          <a:xfrm flipH="1">
            <a:off x="1447800" y="5181600"/>
            <a:ext cx="6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Text Box 2053"/>
          <p:cNvSpPr txBox="1">
            <a:spLocks noChangeArrowheads="1"/>
          </p:cNvSpPr>
          <p:nvPr/>
        </p:nvSpPr>
        <p:spPr bwMode="auto">
          <a:xfrm>
            <a:off x="990600" y="3048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Sharing Successful Living Skills for 21st Century 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1676400" y="6172200"/>
            <a:ext cx="609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  <a:cs typeface="Arial" charset="0"/>
                <a:hlinkClick r:id="rId3"/>
              </a:rPr>
              <a:t>www.UltimateDestinyHallOfFameAward.com</a:t>
            </a:r>
            <a:r>
              <a:rPr lang="en-US" dirty="0"/>
              <a:t> </a:t>
            </a:r>
          </a:p>
        </p:txBody>
      </p:sp>
      <p:pic>
        <p:nvPicPr>
          <p:cNvPr id="34825" name="Picture 9" descr="C:\Users\Charles\Documents\My Web Sites\Ultimate Destiny Hall of Fame Copied\UD-Plaque---Robert-All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466642"/>
            <a:ext cx="3456909" cy="432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181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125000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Universal StewardHeirShip, Inc.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(USI) and the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Community Economic Development Resource Center,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Inc. (CEDRC) are incorporating the initial CED Benefit Corporations and will retain at least 10% to 20% ownership.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1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125000"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Each new Company will allocate at least 10% of their shares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 non-profits.  The balance of shares will be owned by the individuals, businesses, non-profits, and governmental entities that serve as cofounders and investors in each new Company.</a:t>
            </a:r>
          </a:p>
          <a:p>
            <a:pPr eaLnBrk="1" hangingPunct="1">
              <a:buClr>
                <a:schemeClr val="tx1"/>
              </a:buClr>
              <a:buSzPct val="125000"/>
            </a:pPr>
            <a:endParaRPr lang="en-US" sz="1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125000"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Invitations to participate are being shared with Social Venture Network, World Business Academy, private foundations that provide Program Related Investments, and government agencies such as HUD, HHS, etc.</a:t>
            </a:r>
            <a:endParaRPr lang="en-US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Tx/>
              <a:buNone/>
            </a:pPr>
            <a:endParaRPr lang="en-US" sz="24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2772" name="Text Box 2052"/>
          <p:cNvSpPr txBox="1">
            <a:spLocks noChangeArrowheads="1"/>
          </p:cNvSpPr>
          <p:nvPr/>
        </p:nvSpPr>
        <p:spPr bwMode="auto">
          <a:xfrm flipH="1">
            <a:off x="1447800" y="5181600"/>
            <a:ext cx="6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73" name="Text Box 2053"/>
          <p:cNvSpPr txBox="1">
            <a:spLocks noChangeArrowheads="1"/>
          </p:cNvSpPr>
          <p:nvPr/>
        </p:nvSpPr>
        <p:spPr bwMode="auto">
          <a:xfrm>
            <a:off x="609600" y="1524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66"/>
                </a:solidFill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Start Up Approach and Implementation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www.universalstewardheirship.com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www.cedbcorp.com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990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</a:rPr>
              <a:t>Examples of Several Introductory Publications </a:t>
            </a:r>
            <a:endParaRPr lang="en-US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733800" cy="483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3751118" cy="48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6096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hlinkClick r:id="rId4"/>
              </a:rPr>
              <a:t> www.UltimateSuccessPuzzle.com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517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itchFamily="34" charset="0"/>
                <a:hlinkClick r:id="rId5"/>
              </a:rPr>
              <a:t>www.CEDBCORP.com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686800" cy="1447800"/>
          </a:xfrm>
        </p:spPr>
        <p:txBody>
          <a:bodyPr/>
          <a:lstStyle/>
          <a:p>
            <a:pPr eaLnBrk="1" hangingPunct="1"/>
            <a:r>
              <a:rPr lang="en-US" sz="1000" smtClean="0">
                <a:solidFill>
                  <a:srgbClr val="000066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000" smtClean="0">
                <a:solidFill>
                  <a:srgbClr val="000066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1000" smtClean="0">
              <a:solidFill>
                <a:srgbClr val="000066"/>
              </a:solidFill>
              <a:effectLst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1752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 b="1" i="1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457200" y="990600"/>
            <a:ext cx="83058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000066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44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44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800" b="1" dirty="0">
              <a:solidFill>
                <a:srgbClr val="000099"/>
              </a:solidFill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 flipV="1">
            <a:off x="228600" y="5334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en-US" sz="260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76400" y="990600"/>
          <a:ext cx="6172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/>
              </a:tblGrid>
              <a:tr h="533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"Inherently, each one of us has the substance within to achieve whatever our goals and dreams define. What is missing from each of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us is the training, education, knowledge and insight to utilize what we already have.” 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– Mark Twain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235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1917700" cy="2714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990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</a:rPr>
              <a:t>More Examples of Introductory Publications </a:t>
            </a:r>
            <a:endParaRPr lang="en-US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792681" cy="49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64" y="1143000"/>
            <a:ext cx="382731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6172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hlinkClick r:id="rId4"/>
              </a:rPr>
              <a:t>www.ExpandingTheCircleofSuccess.org</a:t>
            </a:r>
            <a:r>
              <a:rPr lang="en-US" sz="1800" b="1" dirty="0" smtClean="0">
                <a:latin typeface="Calibri" pitchFamily="34" charset="0"/>
              </a:rPr>
              <a:t> 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hlinkClick r:id="rId5"/>
              </a:rPr>
              <a:t>www.UltimateDestinyOfTheUSA.info</a:t>
            </a:r>
            <a:r>
              <a:rPr lang="en-US" sz="1800" b="1" dirty="0" smtClean="0">
                <a:latin typeface="Calibri" pitchFamily="34" charset="0"/>
              </a:rPr>
              <a:t> </a:t>
            </a:r>
            <a:endParaRPr lang="en-US" sz="1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rgbClr val="000099"/>
                </a:solidFill>
                <a:effectLst/>
                <a:cs typeface="Arial" charset="0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effectLst/>
                <a:cs typeface="Arial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We’ve Already Identified the </a:t>
            </a:r>
            <a:b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Primary Distribution Network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4676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10,000 + Empowerment Resource Centers ™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3,000 New Thought Centers, INTA, AGNT etc. 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Federal Agencies like HUD and HHS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3,500 Indian and Public Housing Authorities  and Resident Organizations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5,000 United Way’s and Agencies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3,500 Community Development </a:t>
            </a:r>
            <a:b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Corporations and Action Agencies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400800" y="4267200"/>
            <a:ext cx="2057400" cy="1384300"/>
          </a:xfrm>
          <a:prstGeom prst="rect">
            <a:avLst/>
          </a:prstGeom>
          <a:solidFill>
            <a:srgbClr val="FAD106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500,000 Possible</a:t>
            </a:r>
            <a:br>
              <a:rPr lang="en-US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Sponsors</a:t>
            </a:r>
          </a:p>
        </p:txBody>
      </p:sp>
    </p:spTree>
    <p:extLst>
      <p:ext uri="{BB962C8B-B14F-4D97-AF65-F5344CB8AC3E}">
        <p14:creationId xmlns:p14="http://schemas.microsoft.com/office/powerpoint/2010/main" val="16598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  <p:bldP spid="1536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1447800"/>
            <a:ext cx="6096000" cy="54102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                     </a:t>
            </a:r>
            <a:br>
              <a:rPr lang="en-US" b="1" dirty="0" smtClean="0"/>
            </a:br>
            <a:r>
              <a:rPr lang="en-US" b="1" dirty="0" smtClean="0"/>
              <a:t>       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848600" cy="609600"/>
          </a:xfrm>
        </p:spPr>
        <p:txBody>
          <a:bodyPr anchor="t"/>
          <a:lstStyle/>
          <a:p>
            <a:pPr algn="l"/>
            <a:r>
              <a:rPr lang="en-US" sz="32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Les Brown--Helping Expand the Circle  of Success</a:t>
            </a:r>
            <a:endParaRPr lang="en-US" sz="2800" dirty="0">
              <a:solidFill>
                <a:srgbClr val="000066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48783"/>
            <a:ext cx="3048000" cy="41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1600200"/>
          <a:ext cx="5486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“The innovative community empowerment   model that Charles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Betterton created has evolved since 1990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when he produced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the first Community Unity Celebration with Norman Vincent Peale and me into an enlightened entrepreneurship program </a:t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that helps ‘Expand the Circle of Success.’ </a:t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I have enjoyed working with Charles several times helping him implement his award-winning CAN DO! programs for youth and ‘disadvantaged populations’ and I proudly support this project.”  -- Les Brown </a:t>
                      </a:r>
                      <a:endParaRPr lang="en-US" sz="2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722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www.candoresourcecenter.com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www.communityresourcecenters.org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7" name="Text Box 2053"/>
          <p:cNvSpPr txBox="1">
            <a:spLocks noChangeArrowheads="1"/>
          </p:cNvSpPr>
          <p:nvPr/>
        </p:nvSpPr>
        <p:spPr bwMode="auto">
          <a:xfrm>
            <a:off x="609600" y="13716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Given the scope of our ultimate vision, </a:t>
            </a:r>
            <a:b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we decided to experiment with a 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300 </a:t>
            </a: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year plan based on the following quote:</a:t>
            </a:r>
            <a:br>
              <a:rPr lang="en-US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>
                <a:solidFill>
                  <a:srgbClr val="000099"/>
                </a:solidFill>
              </a:rPr>
              <a:t/>
            </a:r>
            <a:br>
              <a:rPr lang="en-US" sz="3200" b="1" dirty="0">
                <a:solidFill>
                  <a:srgbClr val="000099"/>
                </a:solidFill>
              </a:rPr>
            </a:br>
            <a:endParaRPr lang="en-US" sz="3200" b="1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>
                <a:solidFill>
                  <a:srgbClr val="000099"/>
                </a:solidFill>
              </a:rPr>
              <a:t/>
            </a:r>
            <a:br>
              <a:rPr lang="en-US" sz="3200" b="1" dirty="0">
                <a:solidFill>
                  <a:srgbClr val="000099"/>
                </a:solidFill>
              </a:rPr>
            </a:b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313" y="304800"/>
            <a:ext cx="7786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   Many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Asians Have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50-100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Year Plans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276600"/>
          <a:ext cx="6248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</a:tblGrid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“The acquisition of wealth is no longer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the driving force in the 24th century.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We work to better ourselves and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better all of humanity.”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– Captain Picard </a:t>
                      </a:r>
                      <a:r>
                        <a:rPr lang="en-US" sz="2400" b="1" i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First Contact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(Star Trek)</a:t>
                      </a:r>
                      <a:endParaRPr lang="en-US" sz="2400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11267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1589088" cy="233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1447800"/>
          <a:ext cx="5715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</a:tblGrid>
              <a:tr h="4876800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rgbClr val="000099"/>
                          </a:solidFill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“The significant problems we have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cannot be solved at the same level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of thinking (consciousness) with </a:t>
                      </a:r>
                      <a:b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which we created them” </a:t>
                      </a:r>
                    </a:p>
                    <a:p>
                      <a:pPr algn="ctr"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</a:br>
                      <a: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</a:br>
                      <a: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</a:br>
                      <a:endParaRPr lang="en-US" sz="8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>
                        <a:buFontTx/>
                        <a:buNone/>
                        <a:defRPr/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 Albert Einstein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12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00400"/>
            <a:ext cx="2270125" cy="236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Rectangle 7"/>
          <p:cNvSpPr/>
          <p:nvPr/>
        </p:nvSpPr>
        <p:spPr>
          <a:xfrm>
            <a:off x="1295400" y="228601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Expanding the Circle of Success </a:t>
            </a:r>
            <a:b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Will Help Shift Consciousness </a:t>
            </a:r>
            <a:b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685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Universal Responsibility</a:t>
            </a:r>
            <a:endParaRPr lang="en-US" sz="2800" b="1" dirty="0"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620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44196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“Charles Betterton's project for the 1990-1992 Community Economic Development Master's program was to establish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a National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CED Resource Center.  In 1998, he turned down </a:t>
                      </a:r>
                      <a:r>
                        <a:rPr lang="en-US" sz="22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a </a:t>
                      </a:r>
                      <a:br>
                        <a:rPr lang="en-US" sz="22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HUD Community Builder Fellowship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worth about $250,000 </a:t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to continue his non-profit community empowerment work.”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endParaRPr lang="en-US" sz="800" b="1" dirty="0" smtClean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“As one of his faculty advisors 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22 years ago, I am grateful for the opportunity to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participate in helping ‘Dr. </a:t>
                      </a:r>
                      <a:r>
                        <a:rPr lang="en-US" sz="2200" b="1" dirty="0" err="1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Bettertown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’ continue with this project which is needed today more than ever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before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.”</a:t>
                      </a:r>
                      <a:b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Michael </a:t>
                      </a:r>
                      <a:r>
                        <a:rPr lang="en-US" sz="2200" b="1" dirty="0" err="1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Swack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,  Ph.D. Professor,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 the </a:t>
                      </a:r>
                      <a:r>
                        <a:rPr lang="en-US" sz="2200" b="1" dirty="0" err="1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Carsey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Institute, University of</a:t>
                      </a:r>
                      <a:r>
                        <a:rPr lang="en-US" sz="22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New Hampshire and founding Dean, School of Community Economic Development, Southern New Hampshire University</a:t>
                      </a:r>
                      <a:endParaRPr lang="en-US" sz="22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Dr. Michael </a:t>
            </a:r>
            <a:r>
              <a:rPr lang="en-US" sz="2800" b="1" dirty="0" err="1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Swack</a:t>
            </a:r>
            <a:endParaRPr lang="en-US" sz="2800" b="1" dirty="0"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1347" y="0"/>
            <a:ext cx="111265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20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cs typeface="Times New Roman" pitchFamily="18" charset="0"/>
              </a:rPr>
              <a:t/>
            </a:r>
            <a:br>
              <a:rPr lang="en-US" sz="3400" b="1" dirty="0" smtClean="0"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We invite your participation </a:t>
            </a:r>
            <a:b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in whatever way best serves you</a:t>
            </a:r>
            <a:r>
              <a:rPr lang="en-US" sz="2800" b="1" dirty="0" smtClean="0">
                <a:solidFill>
                  <a:srgbClr val="000066"/>
                </a:solidFill>
                <a:effectLst/>
                <a:cs typeface="Times New Roman" pitchFamily="18" charset="0"/>
              </a:rPr>
              <a:t>!</a:t>
            </a:r>
            <a:r>
              <a:rPr lang="en-US" sz="2800" b="1" dirty="0" smtClean="0">
                <a:solidFill>
                  <a:srgbClr val="000066"/>
                </a:solidFill>
                <a:effectLst/>
              </a:rPr>
              <a:t>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4958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Help Expand the Circle of Success as a Charter Member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Help create a B Corp or Benefit Corporation in your area</a:t>
            </a:r>
            <a:endParaRPr lang="en-US" sz="2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Participate as a Sponsor/Donor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of the CED Resource Center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Sponsor a CED Resource 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Center in your community 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Become a Featured Resource Provider, Coach or Mentor   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724400" y="16764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Participate as a Strategic </a:t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Alliance or Marketing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Partner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Serve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as a Board and or </a:t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Advisory Board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Member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Become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 Investor and </a:t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or Revenue Share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Partner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Provide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 grant, donation or Program Related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Investment</a:t>
            </a:r>
            <a:endParaRPr lang="en-US" sz="2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Help Co-produce or Sponsor </a:t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CED Empowerment Events 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295400" y="62484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/>
            </a:r>
            <a:br>
              <a:rPr lang="en-US" sz="8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www.CEDBCORP.com/invitation.htm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 advAuto="0"/>
      <p:bldP spid="176132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733800" y="1981200"/>
            <a:ext cx="54102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399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800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</a:br>
            <a:endParaRPr lang="en-US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sz="800" b="1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sz="800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Community Economic </a:t>
            </a:r>
            <a:b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Development Resource Center, Inc.</a:t>
            </a: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C/O 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Universal StewardHeirShip, Inc.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PO Box 20072, Sedona, AZ 86341</a:t>
            </a:r>
            <a: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cs typeface="Times New Roman" pitchFamily="18" charset="0"/>
              </a:rPr>
            </a:br>
            <a:endParaRPr lang="en-US" sz="12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3"/>
              </a:rPr>
              <a:t>www.CommunityEconomicDevelopmentResourceCenters.com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4"/>
              </a:rPr>
              <a:t> </a:t>
            </a:r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1" name="Text Box 2053"/>
          <p:cNvSpPr txBox="1">
            <a:spLocks noChangeArrowheads="1"/>
          </p:cNvSpPr>
          <p:nvPr/>
        </p:nvSpPr>
        <p:spPr bwMode="auto">
          <a:xfrm>
            <a:off x="609600" y="1371600"/>
            <a:ext cx="2971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676400" y="2286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More Information Contact:</a:t>
            </a:r>
            <a:r>
              <a:rPr lang="en-US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dadandboo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143000"/>
            <a:ext cx="3124200" cy="3214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152400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Charles Betterton, MSCED</a:t>
            </a:r>
            <a:b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hlinkClick r:id="rId6"/>
              </a:rPr>
              <a:t>CEO@cedbcorp.com</a:t>
            </a:r>
            <a:endParaRPr lang="en-US" sz="28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928-554-4715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8915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The recently passed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JOBS Act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creates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Crowdfunding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opportunities, eases IPO rules, and will let businesses advertise and raise equity capital from non-accredited investors.  It also allows non-accredited investors to invest in these companies based upon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 percentage of their income. 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We’re combining the Principles and Practices of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Community Economic Development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(CED) with the new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Benefit Corporation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model and the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Crowdfunding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provisions of the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JOBS Act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 help foster innovation, collaboration, job creation, enlightened entrepreneurship, and sustainable communities.</a:t>
            </a:r>
            <a:b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1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48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Our Strategy is to Establish a Network </a:t>
            </a:r>
            <a:b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of CED Benefit Corporations, B Corps and </a:t>
            </a:r>
            <a:b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Non-profit CAN DO! CED Resource Centers</a:t>
            </a:r>
            <a:endParaRPr lang="en-US" sz="2800" dirty="0" smtClean="0"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www.cedbcorp.com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20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Our Ultimate Project Goals Are To Help:</a:t>
            </a:r>
            <a:endParaRPr lang="en-US" sz="2800" b="1" dirty="0" smtClean="0"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1752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 b="1" i="1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19600" y="601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0" y="144780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6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600"/>
          </a:p>
        </p:txBody>
      </p:sp>
      <p:sp>
        <p:nvSpPr>
          <p:cNvPr id="8" name="Rectangle 7"/>
          <p:cNvSpPr/>
          <p:nvPr/>
        </p:nvSpPr>
        <p:spPr>
          <a:xfrm>
            <a:off x="304800" y="1524000"/>
            <a:ext cx="52578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(1) Individuals, organizations and communities actualize more of their potential to solve social, economic 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 environmental challenges. 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11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(2) Manifest Bucky Fuller’s vision of betterment for 100% of humanity.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11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(3) Fulfill the ultimate destiny of the USA that Benjamin Franklin said was not power but light (enlightenment).</a:t>
            </a:r>
          </a:p>
          <a:p>
            <a:pPr>
              <a:buFontTx/>
              <a:buNone/>
            </a:pPr>
            <a:endParaRPr lang="en-US" sz="11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(4) Demonstrate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cause-oriented values and principles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 business enterprises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304309" cy="42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www.ultimatedestinyoftheusa.info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43000" y="192024"/>
            <a:ext cx="80010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sz="half" idx="1"/>
          </p:nvPr>
        </p:nvSpPr>
        <p:spPr>
          <a:xfrm>
            <a:off x="237744" y="1188803"/>
            <a:ext cx="4343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Benefit Corporations are a new class of cause-oriented corporation that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create a material positive impact </a:t>
            </a:r>
            <a:b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on society and the environment</a:t>
            </a:r>
            <a:b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8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26 States &amp; DC have passed legislation: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Arizona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Arkansas, California,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Colorado, Connecticut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Delaware, Florida, Hawaii, Illinois, Louisiana, Maryland, Massachusetts, Minnesota, Nebraska, Nevada, New Hampshire, New Jersey,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New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York, Oregon, Pennsylvania, Rhode Island, South Carolina, Utah,  Vermont, Virginia, Washington, DC, West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Virginia</a:t>
            </a:r>
            <a:b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  </a:t>
            </a:r>
            <a:endParaRPr lang="en-US" sz="20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endParaRPr lang="en-US" sz="2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10000" cy="490126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 Legislation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is pending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in: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Alaska, Alabama, Georgia, Idaho, Indiana, Iowa, Kansas, Kentucky, Michigan, Ohio, Puerto Rico, Wisconsin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Certified B Corps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are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 new type of corporation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which uses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 power of business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solve social and environmental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problems. </a:t>
            </a:r>
            <a:b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Corporations are a diverse community with one unifying goal: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redefine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success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business</a:t>
            </a:r>
          </a:p>
          <a:p>
            <a:pPr marL="0" indent="0">
              <a:buNone/>
            </a:pPr>
            <a:r>
              <a:rPr lang="en-US" sz="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There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are over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1,000 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Certified B Corporations across 60 different industries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hlinkClick r:id="rId3"/>
              </a:rPr>
              <a:t>www.bcorporation.net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371600" y="228600"/>
            <a:ext cx="729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Benefit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Corporations and B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Corps Are</a:t>
            </a:r>
            <a:b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Designed to Help “Expand the Circle of Success”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www.cedbcorp.com/benefit_corporation.htm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194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6482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Community Economic Development (CED)  consists of three main principles: Self-Help; Empowerment; and Capacity Building. </a:t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CED strategies include issues such as:</a:t>
            </a:r>
            <a:endParaRPr lang="en-US" sz="2400" b="1" i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Text Box 2053"/>
          <p:cNvSpPr txBox="1">
            <a:spLocks noChangeArrowheads="1"/>
          </p:cNvSpPr>
          <p:nvPr/>
        </p:nvSpPr>
        <p:spPr bwMode="auto">
          <a:xfrm>
            <a:off x="609600" y="1371600"/>
            <a:ext cx="822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219200" y="3810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       Community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Economic Development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838200" y="34290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Local ownership of economic resources;</a:t>
            </a:r>
            <a:b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Maximizing citizen participation; and</a:t>
            </a:r>
            <a:b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Building the capacity of people to participate in                                                         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      and </a:t>
            </a: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manage the development process.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www.CommunityEconomicDevelopmentResourceCenters.com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2150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800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1508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685800" y="1752600"/>
            <a:ext cx="7924800" cy="49244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en-US" sz="800" b="1" dirty="0">
              <a:solidFill>
                <a:srgbClr val="000099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Given the global social, economic and environmental crises, what attitudes and skills can help us discover and apply more positive, creative, and sustainable approaches and strategies? </a:t>
            </a:r>
            <a:r>
              <a:rPr lang="en-US" sz="32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sz="32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lang="en-US" sz="3200" b="1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Opportunity is always present in the midst of crisis.</a:t>
            </a:r>
            <a:r>
              <a:rPr lang="en-US" sz="4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endParaRPr lang="en-US" sz="1100" b="1" dirty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3"/>
              </a:rPr>
              <a:t>www.UltimateSuccessPuzzle.com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8" descr="http://www.haikudesigns.com/images/blank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375"/>
            <a:ext cx="381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6575"/>
            <a:ext cx="1524000" cy="1241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219200" y="2286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Ultimate Question These Days Is: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smtClean="0">
              <a:solidFill>
                <a:srgbClr val="000099"/>
              </a:solidFill>
              <a:effectLst/>
            </a:endParaRPr>
          </a:p>
        </p:txBody>
      </p:sp>
      <p:sp>
        <p:nvSpPr>
          <p:cNvPr id="2253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419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2532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3" name="Text Box 2053"/>
          <p:cNvSpPr txBox="1">
            <a:spLocks noChangeArrowheads="1"/>
          </p:cNvSpPr>
          <p:nvPr/>
        </p:nvSpPr>
        <p:spPr bwMode="auto">
          <a:xfrm>
            <a:off x="609600" y="24384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685800" y="1676400"/>
            <a:ext cx="8458200" cy="584835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Awakening to our spiritual identity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Realizing more of our inherent potential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Harnessing our creative mind power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Flowing our energy to solutions rather than problems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Remembering who we really are and why we are here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Fulfilling our life purpose and mission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Making a difference and leaving a legacy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Loving,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serving,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and blessing others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Maintaining a positive mental attitude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Applying creative thinking and problem solving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Manifesting stewardship over the rich talents and</a:t>
            </a:r>
            <a:b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n-US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treasures entrusted to us by God/Spirit/Source/Creator</a:t>
            </a:r>
          </a:p>
          <a:p>
            <a:pPr eaLnBrk="0" hangingPunct="0">
              <a:defRPr/>
            </a:pPr>
            <a:endParaRPr lang="en-US" b="1" dirty="0">
              <a:solidFill>
                <a:srgbClr val="000099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2600" b="1" dirty="0">
              <a:solidFill>
                <a:srgbClr val="000099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3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Answers to the Question = Ultimate </a:t>
            </a:r>
            <a:b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Successful Living Skills for the 21st Century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1524000" y="62484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latin typeface="Arial" pitchFamily="34" charset="0"/>
                <a:cs typeface="Arial" pitchFamily="34" charset="0"/>
                <a:hlinkClick r:id="rId3"/>
              </a:rPr>
              <a:t>www.SuccessfulLivingSkillsForThe21Century.com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  <a:t/>
            </a:r>
            <a:br>
              <a:rPr lang="en-US" sz="1200" dirty="0" smtClean="0">
                <a:solidFill>
                  <a:srgbClr val="000099"/>
                </a:solidFill>
                <a:effectLst/>
                <a:cs typeface="Times New Roman" pitchFamily="18" charset="0"/>
                <a:sym typeface="Symbol" pitchFamily="18" charset="2"/>
              </a:rPr>
            </a:br>
            <a:endParaRPr lang="en-US" sz="2400" b="1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32766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dirty="0" smtClean="0"/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 eaLnBrk="1" hangingPunct="1">
              <a:buClr>
                <a:srgbClr val="FF0000"/>
              </a:buClr>
              <a:buSzPct val="125000"/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                </a:t>
            </a:r>
            <a:endParaRPr lang="en-US" sz="2400" b="1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8436" name="Text Box 2052"/>
          <p:cNvSpPr txBox="1">
            <a:spLocks noChangeArrowheads="1"/>
          </p:cNvSpPr>
          <p:nvPr/>
        </p:nvSpPr>
        <p:spPr bwMode="auto">
          <a:xfrm>
            <a:off x="1508125" y="4953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2053"/>
          <p:cNvSpPr txBox="1">
            <a:spLocks noChangeArrowheads="1"/>
          </p:cNvSpPr>
          <p:nvPr/>
        </p:nvSpPr>
        <p:spPr bwMode="auto">
          <a:xfrm>
            <a:off x="609600" y="1371600"/>
            <a:ext cx="822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en-US" sz="2800" b="1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295400" y="3048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Betterment for 100% of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Humanity Is Now Possible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6525"/>
            <a:ext cx="2189163" cy="291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1676400"/>
          <a:ext cx="6934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“For the first time in history it is now possible to take care of everybody at a higher standard of living than any have ever known. All humanity now has the option to</a:t>
                      </a:r>
                      <a:r>
                        <a:rPr lang="en-US" sz="2400" b="1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b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ecome enduringly successful.”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-- R. Buckminster Fuller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051"/>
          <p:cNvSpPr txBox="1">
            <a:spLocks noChangeArrowheads="1"/>
          </p:cNvSpPr>
          <p:nvPr/>
        </p:nvSpPr>
        <p:spPr bwMode="auto">
          <a:xfrm>
            <a:off x="-655320" y="566410"/>
            <a:ext cx="807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endParaRPr lang="en-US" sz="28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endParaRPr lang="en-US" sz="28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endParaRPr lang="en-US" sz="28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endParaRPr lang="en-US" sz="32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5000"/>
              <a:buFont typeface="Monotype Sorts" pitchFamily="2" charset="2"/>
              <a:buNone/>
              <a:defRPr/>
            </a:pPr>
            <a:r>
              <a:rPr lang="en-US" sz="3200" kern="0" dirty="0">
                <a:latin typeface="+mn-lt"/>
              </a:rPr>
              <a:t/>
            </a:r>
            <a:br>
              <a:rPr lang="en-US" sz="3200" kern="0" dirty="0">
                <a:latin typeface="+mn-lt"/>
              </a:rPr>
            </a:br>
            <a:r>
              <a:rPr lang="en-US" sz="3200" kern="0" dirty="0">
                <a:latin typeface="+mn-lt"/>
              </a:rPr>
              <a:t/>
            </a:r>
            <a:br>
              <a:rPr lang="en-US" sz="3200" kern="0" dirty="0">
                <a:latin typeface="+mn-lt"/>
              </a:rPr>
            </a:br>
            <a:endParaRPr lang="en-US" sz="2800" b="1" i="1" kern="0" dirty="0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47" name="Rectangle 9"/>
          <p:cNvSpPr>
            <a:spLocks noChangeArrowheads="1"/>
          </p:cNvSpPr>
          <p:nvPr/>
        </p:nvSpPr>
        <p:spPr bwMode="auto">
          <a:xfrm>
            <a:off x="2590800" y="5410200"/>
            <a:ext cx="594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Buckminster Fuller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Institute</a:t>
            </a:r>
            <a:b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4"/>
              </a:rPr>
              <a:t>www.bfi.org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ONLINEALLOWACCESS" val="1"/>
  <p:tag name="ISPRINGONLINEUPLOADPRESENTATION" val="0"/>
  <p:tag name="ISPRINGONLINEALLOWDOWNLOAD" val="0"/>
  <p:tag name="ISPRINGONLINETOPIC" val="Business &amp; Finance"/>
  <p:tag name="ISPRINGONLINETAGS" val="community economic development, benefit corporation, crowdfunding, crowd funding, jobs act, b corp, expanding the circle of success "/>
  <p:tag name="ISPRINGONLINEDESCRIPTION" val="Introduction to Expanding the Circle of Success for Solving Social, Economic and Environmental Challenges by Establishing a Network of Community Economic Development Benefit Corporations, B Corps and CAN DO! CED Resource Centers and Generating Equity Capital through the Crowd Funding Provisions of the JOBS Act.&#10;&#10;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xpanding the Circle of Success ™ &amp;#x0D;&amp;#x0A;Helping Manifest Bucky’s Vision of “Betterment for 100% of Humanity”&amp;quot;&quot;/&gt;&lt;property id=&quot;20307&quot; value=&quot;746&quot;/&gt;&lt;/object&gt;&lt;object type=&quot;3&quot; unique_id=&quot;10004&quot;&gt;&lt;property id=&quot;20148&quot; value=&quot;5&quot;/&gt;&lt;property id=&quot;20300&quot; value=&quot;Slide 2 - &amp;quot;&amp;#x0D;&amp;#x0A;&amp;#x0D;&amp;#x0A;&amp;#x0D;&amp;#x0A;&amp;#x0D;&amp;#x0A;&amp;#x0D;&amp;#x0A;&amp;#x0D;&amp;#x0A;&amp;#x0D;&amp;#x0A;&amp;quot;&quot;/&gt;&lt;property id=&quot;20307&quot; value=&quot;770&quot;/&gt;&lt;/object&gt;&lt;object type=&quot;3&quot; unique_id=&quot;10005&quot;&gt;&lt;property id=&quot;20148&quot; value=&quot;5&quot;/&gt;&lt;property id=&quot;20300&quot; value=&quot;Slide 3 - &amp;quot;Our Strategy is to Establish a Network &amp;#x0D;&amp;#x0A;of CED Benefit Corporations, B Corps and &amp;#x0D;&amp;#x0A;Non-profit CAN DO! CED Resource C&quot;/&gt;&lt;property id=&quot;20307&quot; value=&quot;731&quot;/&gt;&lt;/object&gt;&lt;object type=&quot;3&quot; unique_id=&quot;10006&quot;&gt;&lt;property id=&quot;20148&quot; value=&quot;5&quot;/&gt;&lt;property id=&quot;20300&quot; value=&quot;Slide 4 - &amp;quot; Our Ultimate Project Goals Are To Help:&amp;quot;&quot;/&gt;&lt;property id=&quot;20307&quot; value=&quot;767&quot;/&gt;&lt;/object&gt;&lt;object type=&quot;3&quot; unique_id=&quot;10008&quot;&gt;&lt;property id=&quot;20148&quot; value=&quot;5&quot;/&gt;&lt;property id=&quot;20300&quot; value=&quot;Slide 6 - &amp;quot;&amp;#x0D;&amp;#x0A;&amp;#x0D;&amp;#x0A;&amp;#x0D;&amp;#x0A;&amp;#x0D;&amp;#x0A;&amp;#x0D;&amp;#x0A;&amp;#x0D;&amp;#x0A;&amp;#x0D;&amp;#x0A;&amp;quot;&quot;/&gt;&lt;property id=&quot;20307&quot; value=&quot;679&quot;/&gt;&lt;/object&gt;&lt;object type=&quot;3&quot; unique_id=&quot;10009&quot;&gt;&lt;property id=&quot;20148&quot; value=&quot;5&quot;/&gt;&lt;property id=&quot;20300&quot; value=&quot;Slide 7 - &amp;quot;&amp;#x0D;&amp;#x0A;&amp;#x0D;&amp;#x0A;&amp;#x0D;&amp;#x0A;&amp;#x0D;&amp;#x0A;&amp;#x0D;&amp;#x0A;&amp;#x0D;&amp;#x0A;&amp;#x0D;&amp;#x0A;&amp;quot;&quot;/&gt;&lt;property id=&quot;20307&quot; value=&quot;763&quot;/&gt;&lt;/object&gt;&lt;object type=&quot;3&quot; unique_id=&quot;10010&quot;&gt;&lt;property id=&quot;20148&quot; value=&quot;5&quot;/&gt;&lt;property id=&quot;20300&quot; value=&quot;Slide 8 - &amp;quot;&amp;#x0D;&amp;#x0A;&amp;#x0D;&amp;#x0A;&amp;#x0D;&amp;#x0A;&amp;#x0D;&amp;#x0A;&amp;#x0D;&amp;#x0A;&amp;#x0D;&amp;#x0A;&amp;#x0D;&amp;#x0A;&amp;quot;&quot;/&gt;&lt;property id=&quot;20307&quot; value=&quot;764&quot;/&gt;&lt;/object&gt;&lt;object type=&quot;3&quot; unique_id=&quot;10011&quot;&gt;&lt;property id=&quot;20148&quot; value=&quot;5&quot;/&gt;&lt;property id=&quot;20300&quot; value=&quot;Slide 9 - &amp;quot;&amp;#x0D;&amp;#x0A;&amp;#x0D;&amp;#x0A;&amp;#x0D;&amp;#x0A;&amp;#x0D;&amp;#x0A;&amp;#x0D;&amp;#x0A;&amp;#x0D;&amp;#x0A;&amp;#x0D;&amp;#x0A;&amp;quot;&quot;/&gt;&lt;property id=&quot;20307&quot; value=&quot;749&quot;/&gt;&lt;/object&gt;&lt;object type=&quot;3&quot; unique_id=&quot;10012&quot;&gt;&lt;property id=&quot;20148&quot; value=&quot;5&quot;/&gt;&lt;property id=&quot;20300&quot; value=&quot;Slide 10 - &amp;quot;&amp;#x0D;&amp;#x0A;&amp;#x0D;&amp;#x0A;&amp;#x0D;&amp;#x0A;&amp;#x0D;&amp;#x0A;&amp;#x0D;&amp;#x0A;&amp;#x0D;&amp;#x0A;&amp;#x0D;&amp;#x0A;&amp;quot;&quot;/&gt;&lt;property id=&quot;20307&quot; value=&quot;739&quot;/&gt;&lt;/object&gt;&lt;object type=&quot;3&quot; unique_id=&quot;10013&quot;&gt;&lt;property id=&quot;20148&quot; value=&quot;5&quot;/&gt;&lt;property id=&quot;20300&quot; value=&quot;Slide 11 - &amp;quot;&amp;#x0D;&amp;#x0A;&amp;#x0D;&amp;#x0A;&amp;#x0D;&amp;#x0A;&amp;#x0D;&amp;#x0A;&amp;#x0D;&amp;#x0A;&amp;#x0D;&amp;#x0A;&amp;#x0D;&amp;#x0A;&amp;quot;&quot;/&gt;&lt;property id=&quot;20307&quot; value=&quot;729&quot;/&gt;&lt;/object&gt;&lt;object type=&quot;3&quot; unique_id=&quot;10014&quot;&gt;&lt;property id=&quot;20148&quot; value=&quot;5&quot;/&gt;&lt;property id=&quot;20300&quot; value=&quot;Slide 12 - &amp;quot;Examples of Several Introductory Publications &amp;quot;&quot;/&gt;&lt;property id=&quot;20307&quot; value=&quot;768&quot;/&gt;&lt;/object&gt;&lt;object type=&quot;3&quot; unique_id=&quot;10015&quot;&gt;&lt;property id=&quot;20148&quot; value=&quot;5&quot;/&gt;&lt;property id=&quot;20300&quot; value=&quot;Slide 13 - &amp;quot;&amp;#x0D;&amp;#x0A;&amp;quot;&quot;/&gt;&lt;property id=&quot;20307&quot; value=&quot;762&quot;/&gt;&lt;/object&gt;&lt;object type=&quot;3&quot; unique_id=&quot;10016&quot;&gt;&lt;property id=&quot;20148&quot; value=&quot;5&quot;/&gt;&lt;property id=&quot;20300&quot; value=&quot;Slide 14&quot;/&gt;&lt;property id=&quot;20307&quot; value=&quot;760&quot;/&gt;&lt;/object&gt;&lt;object type=&quot;3&quot; unique_id=&quot;10017&quot;&gt;&lt;property id=&quot;20148&quot; value=&quot;5&quot;/&gt;&lt;property id=&quot;20300&quot; value=&quot;Slide 15 - &amp;quot;More Examples of Introductory Publications &amp;quot;&quot;/&gt;&lt;property id=&quot;20307&quot; value=&quot;769&quot;/&gt;&lt;/object&gt;&lt;object type=&quot;3&quot; unique_id=&quot;10018&quot;&gt;&lt;property id=&quot;20148&quot; value=&quot;5&quot;/&gt;&lt;property id=&quot;20300&quot; value=&quot;Slide 16&quot;/&gt;&lt;property id=&quot;20307&quot; value=&quot;761&quot;/&gt;&lt;/object&gt;&lt;object type=&quot;3&quot; unique_id=&quot;10019&quot;&gt;&lt;property id=&quot;20148&quot; value=&quot;5&quot;/&gt;&lt;property id=&quot;20300&quot; value=&quot;Slide 17 - &amp;quot;&amp;#x0D;&amp;#x0A;We’ve Already Identified the &amp;#x0D;&amp;#x0A;Primary Distribution Network &amp;quot;&quot;/&gt;&lt;property id=&quot;20307&quot; value=&quot;723&quot;/&gt;&lt;/object&gt;&lt;object type=&quot;3&quot; unique_id=&quot;10020&quot;&gt;&lt;property id=&quot;20148&quot; value=&quot;5&quot;/&gt;&lt;property id=&quot;20300&quot; value=&quot;Slide 18 - &amp;quot;  Les Brown--Helping Expand the Circle  of Success&amp;quot;&quot;/&gt;&lt;property id=&quot;20307&quot; value=&quot;741&quot;/&gt;&lt;/object&gt;&lt;object type=&quot;3&quot; unique_id=&quot;10021&quot;&gt;&lt;property id=&quot;20148&quot; value=&quot;5&quot;/&gt;&lt;property id=&quot;20300&quot; value=&quot;Slide 19&quot;/&gt;&lt;property id=&quot;20307&quot; value=&quot;758&quot;/&gt;&lt;/object&gt;&lt;object type=&quot;3&quot; unique_id=&quot;10022&quot;&gt;&lt;property id=&quot;20148&quot; value=&quot;5&quot;/&gt;&lt;property id=&quot;20300&quot; value=&quot;Slide 20 - &amp;quot;Universal Responsibility&amp;quot;&quot;/&gt;&lt;property id=&quot;20307&quot; value=&quot;765&quot;/&gt;&lt;/object&gt;&lt;object type=&quot;3&quot; unique_id=&quot;10023&quot;&gt;&lt;property id=&quot;20148&quot; value=&quot;5&quot;/&gt;&lt;property id=&quot;20300&quot; value=&quot;Slide 21 - &amp;quot;Dr. Michael Swack&amp;quot;&quot;/&gt;&lt;property id=&quot;20307&quot; value=&quot;750&quot;/&gt;&lt;/object&gt;&lt;object type=&quot;3&quot; unique_id=&quot;10024&quot;&gt;&lt;property id=&quot;20148&quot; value=&quot;5&quot;/&gt;&lt;property id=&quot;20300&quot; value=&quot;Slide 22 - &amp;quot;&amp;#x0D;&amp;#x0A;We invite your participation &amp;#x0D;&amp;#x0A;in whatever way best serves you! &amp;quot;&quot;/&gt;&lt;property id=&quot;20307&quot; value=&quot;719&quot;/&gt;&lt;/object&gt;&lt;object type=&quot;3&quot; unique_id=&quot;10025&quot;&gt;&lt;property id=&quot;20148&quot; value=&quot;5&quot;/&gt;&lt;property id=&quot;20300&quot; value=&quot;Slide 23 - &amp;quot;&amp;#x0D;&amp;#x0A;&amp;#x0D;&amp;#x0A;&amp;#x0D;&amp;#x0A;&amp;#x0D;&amp;#x0A;&amp;#x0D;&amp;#x0A;&amp;#x0D;&amp;#x0A;&amp;#x0D;&amp;#x0A;&amp;quot;&quot;/&gt;&lt;property id=&quot;20307&quot; value=&quot;753&quot;/&gt;&lt;/object&gt;&lt;object type=&quot;3&quot; unique_id=&quot;10101&quot;&gt;&lt;property id=&quot;20148&quot; value=&quot;5&quot;/&gt;&lt;property id=&quot;20300&quot; value=&quot;Slide 5 - &amp;quot;&amp;#x0D;&amp;#x0A;&amp;#x0D;&amp;#x0A;&amp;#x0D;&amp;#x0A;&amp;#x0D;&amp;#x0A;&amp;#x0D;&amp;#x0A;&amp;#x0D;&amp;#x0A;&amp;#x0D;&amp;#x0A;&amp;quot;&quot;/&gt;&lt;property id=&quot;20307&quot; value=&quot;771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puzzle pieces design template</Template>
  <TotalTime>25018</TotalTime>
  <Words>708</Words>
  <Application>Microsoft Office PowerPoint</Application>
  <PresentationFormat>On-screen Show (4:3)</PresentationFormat>
  <Paragraphs>195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1_Default Design</vt:lpstr>
      <vt:lpstr>Expanding the Circle of Success ™  Helping Manifest Bucky’s Vision of “Betterment for 100% of Humanity”</vt:lpstr>
      <vt:lpstr>       </vt:lpstr>
      <vt:lpstr>Our Strategy is to Establish a Network  of CED Benefit Corporations, B Corps and  Non-profit CAN DO! CED Resource Centers</vt:lpstr>
      <vt:lpstr> Our Ultimate Project Goals Are To Help:</vt:lpstr>
      <vt:lpstr>       </vt:lpstr>
      <vt:lpstr>       </vt:lpstr>
      <vt:lpstr>       </vt:lpstr>
      <vt:lpstr>       </vt:lpstr>
      <vt:lpstr>       </vt:lpstr>
      <vt:lpstr>       </vt:lpstr>
      <vt:lpstr>       </vt:lpstr>
      <vt:lpstr>Examples of Several Introductory Publications </vt:lpstr>
      <vt:lpstr> </vt:lpstr>
      <vt:lpstr>PowerPoint Presentation</vt:lpstr>
      <vt:lpstr>More Examples of Introductory Publications </vt:lpstr>
      <vt:lpstr>PowerPoint Presentation</vt:lpstr>
      <vt:lpstr> We’ve Already Identified the  Primary Distribution Network </vt:lpstr>
      <vt:lpstr>  Les Brown--Helping Expand the Circle  of Success</vt:lpstr>
      <vt:lpstr>PowerPoint Presentation</vt:lpstr>
      <vt:lpstr>Universal Responsibility</vt:lpstr>
      <vt:lpstr>Dr. Michael Swack</vt:lpstr>
      <vt:lpstr> We invite your participation  in whatever way best serves you! </vt:lpstr>
      <vt:lpstr>       </vt:lpstr>
    </vt:vector>
  </TitlesOfParts>
  <Company>iFULL Enterprises,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Circle of Success by Establishing a Network of Community Resource Centers Based on the Benefit Corporation model, Crowd Funding and Community Economic Development</dc:title>
  <dc:creator>Debra Malmos</dc:creator>
  <cp:lastModifiedBy>Charles</cp:lastModifiedBy>
  <cp:revision>1487</cp:revision>
  <dcterms:created xsi:type="dcterms:W3CDTF">2001-03-31T20:24:12Z</dcterms:created>
  <dcterms:modified xsi:type="dcterms:W3CDTF">2016-01-25T21:27:40Z</dcterms:modified>
</cp:coreProperties>
</file>