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746" r:id="rId2"/>
    <p:sldId id="727" r:id="rId3"/>
    <p:sldId id="731" r:id="rId4"/>
    <p:sldId id="710" r:id="rId5"/>
    <p:sldId id="664" r:id="rId6"/>
    <p:sldId id="726" r:id="rId7"/>
    <p:sldId id="679" r:id="rId8"/>
    <p:sldId id="763" r:id="rId9"/>
    <p:sldId id="764" r:id="rId10"/>
    <p:sldId id="749" r:id="rId11"/>
    <p:sldId id="739" r:id="rId12"/>
    <p:sldId id="729" r:id="rId13"/>
    <p:sldId id="762" r:id="rId14"/>
    <p:sldId id="760" r:id="rId15"/>
    <p:sldId id="761" r:id="rId16"/>
    <p:sldId id="723" r:id="rId17"/>
    <p:sldId id="741" r:id="rId18"/>
    <p:sldId id="758" r:id="rId19"/>
    <p:sldId id="765" r:id="rId20"/>
    <p:sldId id="733" r:id="rId21"/>
    <p:sldId id="750" r:id="rId22"/>
    <p:sldId id="719" r:id="rId23"/>
    <p:sldId id="753" r:id="rId24"/>
  </p:sldIdLst>
  <p:sldSz cx="9144000" cy="6858000" type="screen4x3"/>
  <p:notesSz cx="7077075" cy="9363075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66"/>
    <a:srgbClr val="FFFFCC"/>
    <a:srgbClr val="000099"/>
    <a:srgbClr val="0000CC"/>
    <a:srgbClr val="800000"/>
    <a:srgbClr val="FF3300"/>
    <a:srgbClr val="FF6600"/>
    <a:srgbClr val="0099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52" autoAdjust="0"/>
    <p:restoredTop sz="90929"/>
  </p:normalViewPr>
  <p:slideViewPr>
    <p:cSldViewPr>
      <p:cViewPr varScale="1">
        <p:scale>
          <a:sx n="66" d="100"/>
          <a:sy n="66" d="100"/>
        </p:scale>
        <p:origin x="-13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notesViewPr>
    <p:cSldViewPr>
      <p:cViewPr varScale="1">
        <p:scale>
          <a:sx n="54" d="100"/>
          <a:sy n="54" d="100"/>
        </p:scale>
        <p:origin x="-2844" y="-96"/>
      </p:cViewPr>
      <p:guideLst>
        <p:guide orient="horz" pos="2948"/>
        <p:guide pos="222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6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01" tIns="47050" rIns="94101" bIns="4705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0342" y="0"/>
            <a:ext cx="3066733" cy="46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01" tIns="47050" rIns="94101" bIns="4705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5166"/>
            <a:ext cx="3066733" cy="46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01" tIns="47050" rIns="94101" bIns="4705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0342" y="8895166"/>
            <a:ext cx="3066733" cy="46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01" tIns="47050" rIns="94101" bIns="4705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4400588-6881-44B0-BE72-F336C0732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6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01" tIns="47050" rIns="94101" bIns="4705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342" y="0"/>
            <a:ext cx="3066733" cy="46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01" tIns="47050" rIns="94101" bIns="4705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2213" y="704850"/>
            <a:ext cx="4695825" cy="352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610" y="4460625"/>
            <a:ext cx="5189855" cy="422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01" tIns="47050" rIns="94101" bIns="470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1251"/>
            <a:ext cx="3066733" cy="46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01" tIns="47050" rIns="94101" bIns="4705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342" y="8921251"/>
            <a:ext cx="3066733" cy="46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01" tIns="47050" rIns="94101" bIns="4705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7270A7D-E59E-4F69-827C-A0B82DE02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6045B8-F9C3-4913-B0E8-F1642B965C8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DF0F33-F1C0-4DCF-A85E-C28A28B4FAF7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5E1E05-9B50-4EAF-BADA-2CF181129854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CDF9B8-4BBF-4227-9516-0214E71226FE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F41F02-6B17-4E75-BA31-155689F71DA4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98D723-F618-4DFD-87BE-2CBE3D31427D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98D723-F618-4DFD-87BE-2CBE3D31427D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053680-392F-4B65-9E7A-D570A59D7E8C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1B9237-DE11-407C-BEC2-7A7EE3523410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270A7D-E59E-4F69-827C-A0B82DE02FB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948D69-EBF9-4350-AA4B-C3741702B387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E7C8DF-E577-4030-A60F-F77EC80D4472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5AA87A-FFE2-40F7-A229-F2DC737EAAFF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1E1DC6-3817-46F5-A00A-E53387C4CB69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38615E-3D0D-4FED-8FA7-E4F1EFD2B3B2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2FB77A-BD59-4C1D-9A47-E3479AB389D9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686D84-C699-4D2E-AC9D-249C4CC95DAF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371600"/>
            <a:ext cx="57150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0"/>
            <a:ext cx="7772400" cy="1470025"/>
          </a:xfrm>
        </p:spPr>
        <p:txBody>
          <a:bodyPr/>
          <a:lstStyle>
            <a:lvl1pPr>
              <a:defRPr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9050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8E217-B347-4B9A-AE74-C0CA0039A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CD3A6-1423-48FB-BBCE-9CFDC4F24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614B2-0990-41E5-9F30-5400062E5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152400"/>
            <a:ext cx="211455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619125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6B4D6-A0CE-47C3-9894-EDA1D776D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B9BFC-E053-4AEF-875E-9FE22F111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B65BA-D030-4A4D-A14C-F3104923D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DB56F-036C-485B-BCB4-F989B48F1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57FE3-2CB6-488D-8A0F-423D36713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9CFC3-FD19-4A1F-A4A4-7A931B6D8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A4869-9D62-4234-989F-6BF5647799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C:\WINDOWS\Profiles\Debra\Desktop\rtcorner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15150" y="5668963"/>
            <a:ext cx="22288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1" descr="C:\WINDOWS\Profiles\Debra\Desktop\leftcorner.j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434340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52400"/>
            <a:ext cx="8001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     Ultimate Destiny University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6460E2D-854F-4C6F-9391-3052DAB62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99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99CC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99CC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99CC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99CC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rgbClr val="0099CC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rgbClr val="0099CC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rgbClr val="0099CC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rgbClr val="0099CC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fi.or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ltimatedestinyhalloffameaward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versalstewardheirship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edbcorp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doresourcecenter.com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mmunityresourcecenters.org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versalstewardheirship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ltimatedestinyuniversity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pandingthecircleofsuccess.org/invitation.htm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unityeconomicdevelopmentresourcecenter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EO@universalstewardheirship.com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://www.ultimatedestinyuniversity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dbcorp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ltimatedestinyoftheusa.info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dbcorp.com/benefit_corporation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unityeconomicdevelopmentresourcecenter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ltimatesuccesspuzzle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ccessfullivingskillsforthe21century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81600" y="1219200"/>
            <a:ext cx="3657600" cy="1143000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  Helping Manifest Bucky’s</a:t>
            </a:r>
            <a:br>
              <a:rPr lang="en-US" sz="2400" b="1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Vision of “Betterment for 100% of Humanity”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152400"/>
            <a:ext cx="8001000" cy="9906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66"/>
                </a:solidFill>
                <a:effectLst/>
                <a:latin typeface="Calibri" pitchFamily="34" charset="0"/>
                <a:cs typeface="Calibri" pitchFamily="34" charset="0"/>
              </a:rPr>
              <a:t>Expanding the Circle of Success</a:t>
            </a:r>
            <a:r>
              <a:rPr lang="en-US" sz="800" b="1" dirty="0" smtClean="0">
                <a:solidFill>
                  <a:srgbClr val="000066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smtClean="0">
                <a:solidFill>
                  <a:srgbClr val="000066"/>
                </a:solidFill>
                <a:effectLst/>
                <a:latin typeface="Calibri" pitchFamily="34" charset="0"/>
                <a:cs typeface="Calibri" pitchFamily="34" charset="0"/>
              </a:rPr>
              <a:t>™</a:t>
            </a:r>
            <a:endParaRPr lang="en-US" sz="3600" b="1" dirty="0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4864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An Invitation to Help Solve Social, Economic and Environmental “Ultimate Success Puzzles” by Combining Benefit Corporations, Crowd Funding and Community Economic Development</a:t>
            </a:r>
            <a:endParaRPr lang="en-US" b="1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4817008" cy="3963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3279" y="2438400"/>
            <a:ext cx="2036634" cy="270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562600" y="5105400"/>
            <a:ext cx="2697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       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R. Buckminster Full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er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990600" y="1981200"/>
            <a:ext cx="8153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1200" dirty="0" smtClean="0">
                <a:solidFill>
                  <a:srgbClr val="000099"/>
                </a:solidFill>
                <a:effectLst/>
                <a:cs typeface="Times New Roman" pitchFamily="18" charset="0"/>
                <a:sym typeface="Symbol" pitchFamily="18" charset="2"/>
              </a:rPr>
              <a:t/>
            </a:r>
            <a:br>
              <a:rPr lang="en-US" sz="1200" dirty="0" smtClean="0">
                <a:solidFill>
                  <a:srgbClr val="000099"/>
                </a:solidFill>
                <a:effectLst/>
                <a:cs typeface="Times New Roman" pitchFamily="18" charset="0"/>
                <a:sym typeface="Symbol" pitchFamily="18" charset="2"/>
              </a:rPr>
            </a:br>
            <a:endParaRPr lang="en-US" sz="2400" b="1" dirty="0" smtClean="0">
              <a:solidFill>
                <a:srgbClr val="000099"/>
              </a:solidFill>
              <a:effectLst/>
            </a:endParaRPr>
          </a:p>
        </p:txBody>
      </p:sp>
      <p:sp>
        <p:nvSpPr>
          <p:cNvPr id="18435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3276600"/>
          </a:xfrm>
        </p:spPr>
        <p:txBody>
          <a:bodyPr/>
          <a:lstStyle/>
          <a:p>
            <a:pPr algn="ctr" eaLnBrk="1" hangingPunct="1">
              <a:buClr>
                <a:srgbClr val="FF0000"/>
              </a:buClr>
              <a:buSzPct val="125000"/>
              <a:buFont typeface="Monotype Sorts" pitchFamily="2" charset="2"/>
              <a:buNone/>
            </a:pPr>
            <a:endParaRPr lang="en-US" sz="2800" b="1" dirty="0" smtClean="0">
              <a:solidFill>
                <a:srgbClr val="000099"/>
              </a:solidFill>
            </a:endParaRPr>
          </a:p>
          <a:p>
            <a:pPr algn="ctr" eaLnBrk="1" hangingPunct="1">
              <a:buClr>
                <a:srgbClr val="FF0000"/>
              </a:buClr>
              <a:buSzPct val="125000"/>
              <a:buFont typeface="Monotype Sorts" pitchFamily="2" charset="2"/>
              <a:buNone/>
            </a:pPr>
            <a:endParaRPr lang="en-US" sz="2800" b="1" dirty="0" smtClean="0">
              <a:solidFill>
                <a:srgbClr val="000099"/>
              </a:solidFill>
            </a:endParaRPr>
          </a:p>
          <a:p>
            <a:pPr algn="ctr" eaLnBrk="1" hangingPunct="1">
              <a:buClr>
                <a:srgbClr val="FF0000"/>
              </a:buClr>
              <a:buSzPct val="125000"/>
              <a:buFont typeface="Monotype Sorts" pitchFamily="2" charset="2"/>
              <a:buNone/>
            </a:pPr>
            <a:endParaRPr lang="en-US" sz="2800" b="1" dirty="0" smtClean="0">
              <a:solidFill>
                <a:srgbClr val="000099"/>
              </a:solidFill>
            </a:endParaRPr>
          </a:p>
          <a:p>
            <a:pPr algn="ctr" eaLnBrk="1" hangingPunct="1">
              <a:buClr>
                <a:srgbClr val="FF0000"/>
              </a:buClr>
              <a:buSzPct val="125000"/>
              <a:buFont typeface="Monotype Sorts" pitchFamily="2" charset="2"/>
              <a:buNone/>
            </a:pPr>
            <a:endParaRPr lang="en-US" dirty="0" smtClean="0"/>
          </a:p>
          <a:p>
            <a:pPr algn="ctr" eaLnBrk="1" hangingPunct="1">
              <a:buClr>
                <a:srgbClr val="FF0000"/>
              </a:buClr>
              <a:buSzPct val="125000"/>
              <a:buFont typeface="Monotype Sorts" pitchFamily="2" charset="2"/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algn="ctr" eaLnBrk="1" hangingPunct="1">
              <a:buClr>
                <a:srgbClr val="FF0000"/>
              </a:buClr>
              <a:buSzPct val="125000"/>
              <a:buFont typeface="Monotype Sorts" pitchFamily="2" charset="2"/>
              <a:buNone/>
            </a:pPr>
            <a:endParaRPr lang="en-US" sz="2800" dirty="0" smtClean="0">
              <a:solidFill>
                <a:srgbClr val="000066"/>
              </a:solidFill>
            </a:endParaRPr>
          </a:p>
          <a:p>
            <a:pPr algn="ctr" eaLnBrk="1" hangingPunct="1">
              <a:buClr>
                <a:srgbClr val="FF0000"/>
              </a:buClr>
              <a:buSzPct val="125000"/>
              <a:buFont typeface="Monotype Sorts" pitchFamily="2" charset="2"/>
              <a:buNone/>
            </a:pPr>
            <a:endParaRPr lang="en-US" sz="2800" dirty="0" smtClean="0">
              <a:solidFill>
                <a:srgbClr val="000066"/>
              </a:solidFill>
            </a:endParaRPr>
          </a:p>
          <a:p>
            <a:pPr algn="ctr" eaLnBrk="1" hangingPunct="1">
              <a:buClr>
                <a:srgbClr val="FF0000"/>
              </a:buClr>
              <a:buSzPct val="125000"/>
              <a:buFont typeface="Monotype Sorts" pitchFamily="2" charset="2"/>
              <a:buNone/>
            </a:pPr>
            <a:endParaRPr lang="en-US" sz="2800" dirty="0" smtClean="0">
              <a:solidFill>
                <a:srgbClr val="000066"/>
              </a:solidFill>
            </a:endParaRPr>
          </a:p>
          <a:p>
            <a:pPr algn="ctr" eaLnBrk="1" hangingPunct="1">
              <a:buClr>
                <a:srgbClr val="FF0000"/>
              </a:buClr>
              <a:buSzPct val="125000"/>
              <a:buFont typeface="Monotype Sorts" pitchFamily="2" charset="2"/>
              <a:buNone/>
            </a:pPr>
            <a:r>
              <a:rPr lang="en-US" sz="2800" dirty="0" smtClean="0">
                <a:solidFill>
                  <a:srgbClr val="000066"/>
                </a:solidFill>
              </a:rPr>
              <a:t>                </a:t>
            </a:r>
            <a:endParaRPr lang="en-US" sz="2400" b="1" i="1" dirty="0" smtClean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18436" name="Text Box 2052"/>
          <p:cNvSpPr txBox="1">
            <a:spLocks noChangeArrowheads="1"/>
          </p:cNvSpPr>
          <p:nvPr/>
        </p:nvSpPr>
        <p:spPr bwMode="auto">
          <a:xfrm>
            <a:off x="1508125" y="4953000"/>
            <a:ext cx="6188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37" name="Text Box 2053"/>
          <p:cNvSpPr txBox="1">
            <a:spLocks noChangeArrowheads="1"/>
          </p:cNvSpPr>
          <p:nvPr/>
        </p:nvSpPr>
        <p:spPr bwMode="auto">
          <a:xfrm>
            <a:off x="609600" y="1371600"/>
            <a:ext cx="82296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800" b="1">
              <a:solidFill>
                <a:srgbClr val="000099"/>
              </a:solidFill>
              <a:cs typeface="Times New Roman" pitchFamily="18" charset="0"/>
              <a:sym typeface="Symbol" pitchFamily="18" charset="2"/>
            </a:endParaRPr>
          </a:p>
          <a:p>
            <a:pPr algn="ctr"/>
            <a:endParaRPr lang="en-US" sz="2800" b="1">
              <a:solidFill>
                <a:srgbClr val="000099"/>
              </a:solidFill>
              <a:cs typeface="Times New Roman" pitchFamily="18" charset="0"/>
              <a:sym typeface="Symbol" pitchFamily="18" charset="2"/>
            </a:endParaRPr>
          </a:p>
          <a:p>
            <a:pPr algn="ctr"/>
            <a:endParaRPr lang="en-US" sz="2800" b="1">
              <a:solidFill>
                <a:srgbClr val="000099"/>
              </a:solidFill>
              <a:cs typeface="Times New Roman" pitchFamily="18" charset="0"/>
              <a:sym typeface="Symbol" pitchFamily="18" charset="2"/>
            </a:endParaRPr>
          </a:p>
          <a:p>
            <a:pPr algn="ctr"/>
            <a:endParaRPr lang="en-US" sz="2800" b="1">
              <a:solidFill>
                <a:srgbClr val="000099"/>
              </a:solidFill>
              <a:cs typeface="Times New Roman" pitchFamily="18" charset="0"/>
              <a:sym typeface="Symbol" pitchFamily="18" charset="2"/>
            </a:endParaRPr>
          </a:p>
          <a:p>
            <a:pPr algn="ctr"/>
            <a:endParaRPr lang="en-US" sz="2800" b="1">
              <a:solidFill>
                <a:srgbClr val="000099"/>
              </a:solidFill>
              <a:cs typeface="Times New Roman" pitchFamily="18" charset="0"/>
              <a:sym typeface="Symbol" pitchFamily="18" charset="2"/>
            </a:endParaRPr>
          </a:p>
          <a:p>
            <a:pPr algn="ctr"/>
            <a:endParaRPr lang="en-US" sz="2800" b="1">
              <a:solidFill>
                <a:srgbClr val="000099"/>
              </a:solidFill>
              <a:cs typeface="Times New Roman" pitchFamily="18" charset="0"/>
              <a:sym typeface="Symbol" pitchFamily="18" charset="2"/>
            </a:endParaRPr>
          </a:p>
          <a:p>
            <a:pPr algn="ctr"/>
            <a:endParaRPr lang="en-US" sz="2800" b="1">
              <a:solidFill>
                <a:srgbClr val="000099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1295400" y="304800"/>
            <a:ext cx="762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Betterment for 100% of </a:t>
            </a:r>
            <a:r>
              <a:rPr lang="en-US" sz="28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Humanity Is Now Possible</a:t>
            </a:r>
            <a:endParaRPr lang="en-US" sz="28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43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46525"/>
            <a:ext cx="2189163" cy="2911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371600" y="1676400"/>
          <a:ext cx="69342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42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“For the first time in history it is now possible to take care of everybody at a higher standard of living than any have ever known. All humanity now has the option to</a:t>
                      </a:r>
                      <a:r>
                        <a:rPr lang="en-US" sz="2400" b="1" baseline="0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 b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ecome enduringly successful.”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-- R. Buckminster Fuller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2051"/>
          <p:cNvSpPr txBox="1">
            <a:spLocks noChangeArrowheads="1"/>
          </p:cNvSpPr>
          <p:nvPr/>
        </p:nvSpPr>
        <p:spPr bwMode="auto">
          <a:xfrm>
            <a:off x="457200" y="762000"/>
            <a:ext cx="8077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FF0000"/>
              </a:buClr>
              <a:buSzPct val="125000"/>
              <a:buFont typeface="Monotype Sorts" pitchFamily="2" charset="2"/>
              <a:buNone/>
              <a:defRPr/>
            </a:pPr>
            <a:endParaRPr lang="en-US" sz="2800" b="1" kern="0" dirty="0">
              <a:solidFill>
                <a:srgbClr val="000099"/>
              </a:solidFill>
              <a:latin typeface="+mn-lt"/>
            </a:endParaRPr>
          </a:p>
          <a:p>
            <a:pPr marL="342900" indent="-342900" algn="ctr">
              <a:spcBef>
                <a:spcPct val="20000"/>
              </a:spcBef>
              <a:buClr>
                <a:srgbClr val="FF0000"/>
              </a:buClr>
              <a:buSzPct val="125000"/>
              <a:buFont typeface="Monotype Sorts" pitchFamily="2" charset="2"/>
              <a:buNone/>
              <a:defRPr/>
            </a:pPr>
            <a:endParaRPr lang="en-US" sz="2800" b="1" kern="0" dirty="0">
              <a:solidFill>
                <a:srgbClr val="000099"/>
              </a:solidFill>
              <a:latin typeface="+mn-lt"/>
            </a:endParaRPr>
          </a:p>
          <a:p>
            <a:pPr marL="342900" indent="-342900" algn="ctr">
              <a:spcBef>
                <a:spcPct val="20000"/>
              </a:spcBef>
              <a:buClr>
                <a:srgbClr val="FF0000"/>
              </a:buClr>
              <a:buSzPct val="125000"/>
              <a:buFont typeface="Monotype Sorts" pitchFamily="2" charset="2"/>
              <a:buNone/>
              <a:defRPr/>
            </a:pPr>
            <a:endParaRPr lang="en-US" sz="2800" b="1" kern="0" dirty="0">
              <a:solidFill>
                <a:srgbClr val="000099"/>
              </a:solidFill>
              <a:latin typeface="+mn-lt"/>
            </a:endParaRPr>
          </a:p>
          <a:p>
            <a:pPr marL="342900" indent="-342900" algn="ctr">
              <a:spcBef>
                <a:spcPct val="20000"/>
              </a:spcBef>
              <a:buClr>
                <a:srgbClr val="FF0000"/>
              </a:buClr>
              <a:buSzPct val="125000"/>
              <a:buFont typeface="Monotype Sorts" pitchFamily="2" charset="2"/>
              <a:buNone/>
              <a:defRPr/>
            </a:pPr>
            <a:endParaRPr lang="en-US" sz="3200" kern="0" dirty="0">
              <a:latin typeface="+mn-lt"/>
            </a:endParaRPr>
          </a:p>
          <a:p>
            <a:pPr marL="342900" indent="-342900" algn="ctr">
              <a:spcBef>
                <a:spcPct val="20000"/>
              </a:spcBef>
              <a:buClr>
                <a:srgbClr val="FF0000"/>
              </a:buClr>
              <a:buSzPct val="125000"/>
              <a:buFont typeface="Monotype Sorts" pitchFamily="2" charset="2"/>
              <a:buNone/>
              <a:defRPr/>
            </a:pPr>
            <a:r>
              <a:rPr lang="en-US" sz="3200" kern="0" dirty="0">
                <a:latin typeface="+mn-lt"/>
              </a:rPr>
              <a:t/>
            </a:r>
            <a:br>
              <a:rPr lang="en-US" sz="3200" kern="0" dirty="0">
                <a:latin typeface="+mn-lt"/>
              </a:rPr>
            </a:br>
            <a:r>
              <a:rPr lang="en-US" sz="3200" kern="0" dirty="0">
                <a:latin typeface="+mn-lt"/>
              </a:rPr>
              <a:t/>
            </a:r>
            <a:br>
              <a:rPr lang="en-US" sz="3200" kern="0" dirty="0">
                <a:latin typeface="+mn-lt"/>
              </a:rPr>
            </a:br>
            <a:endParaRPr lang="en-US" sz="2800" b="1" i="1" kern="0" dirty="0">
              <a:solidFill>
                <a:srgbClr val="000099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447" name="Rectangle 9"/>
          <p:cNvSpPr>
            <a:spLocks noChangeArrowheads="1"/>
          </p:cNvSpPr>
          <p:nvPr/>
        </p:nvSpPr>
        <p:spPr bwMode="auto">
          <a:xfrm>
            <a:off x="2590800" y="5410200"/>
            <a:ext cx="5943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US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Buckminster Fuller </a:t>
            </a:r>
            <a:r>
              <a:rPr lang="en-US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Institute</a:t>
            </a:r>
            <a:br>
              <a:rPr lang="en-US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Arial" pitchFamily="34" charset="0"/>
                <a:cs typeface="Arial" pitchFamily="34" charset="0"/>
                <a:hlinkClick r:id="rId4"/>
              </a:rPr>
              <a:t>www.bfi.org</a:t>
            </a:r>
            <a:r>
              <a:rPr lang="en-US" sz="2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990600" y="1981200"/>
            <a:ext cx="8153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1200" smtClean="0">
                <a:solidFill>
                  <a:srgbClr val="000099"/>
                </a:solidFill>
                <a:effectLst/>
                <a:cs typeface="Times New Roman" pitchFamily="18" charset="0"/>
                <a:sym typeface="Symbol" pitchFamily="18" charset="2"/>
              </a:rPr>
              <a:t/>
            </a:r>
            <a:br>
              <a:rPr lang="en-US" sz="1200" smtClean="0">
                <a:solidFill>
                  <a:srgbClr val="000099"/>
                </a:solidFill>
                <a:effectLst/>
                <a:cs typeface="Times New Roman" pitchFamily="18" charset="0"/>
                <a:sym typeface="Symbol" pitchFamily="18" charset="2"/>
              </a:rPr>
            </a:br>
            <a:endParaRPr lang="en-US" sz="2400" b="1" smtClean="0">
              <a:solidFill>
                <a:srgbClr val="000099"/>
              </a:solidFill>
              <a:effectLst/>
            </a:endParaRPr>
          </a:p>
        </p:txBody>
      </p:sp>
      <p:sp>
        <p:nvSpPr>
          <p:cNvPr id="34819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4953000" cy="4724400"/>
          </a:xfrm>
        </p:spPr>
        <p:txBody>
          <a:bodyPr/>
          <a:lstStyle/>
          <a:p>
            <a:pPr algn="ctr" eaLnBrk="1" hangingPunct="1">
              <a:buClr>
                <a:srgbClr val="FF0000"/>
              </a:buClr>
              <a:buSzPct val="125000"/>
              <a:buFontTx/>
              <a:buNone/>
            </a:pPr>
            <a:r>
              <a:rPr lang="en-US" sz="24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    </a:t>
            </a:r>
            <a:r>
              <a:rPr lang="en-US" sz="24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In addition to providing training </a:t>
            </a:r>
            <a:br>
              <a:rPr lang="en-US" sz="24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on Benefit Corporations, Crowd Funding and Community Economic Development, the network of </a:t>
            </a:r>
            <a:r>
              <a:rPr lang="en-US" sz="24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CED Resource </a:t>
            </a:r>
            <a:r>
              <a:rPr lang="en-US" sz="24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Centers will provide training programs from </a:t>
            </a: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Ultimate Destiny Hall of Fame Award </a:t>
            </a:r>
            <a:r>
              <a:rPr lang="en-US" sz="24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recipients </a:t>
            </a:r>
            <a:r>
              <a:rPr lang="en-US" sz="24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such as </a:t>
            </a: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Robert Allen </a:t>
            </a:r>
            <a:r>
              <a:rPr lang="en-US" sz="24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and </a:t>
            </a:r>
            <a:r>
              <a:rPr lang="en-US" sz="24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other experts on:</a:t>
            </a:r>
            <a:br>
              <a:rPr lang="en-US" sz="24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8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   </a:t>
            </a:r>
            <a:br>
              <a:rPr lang="en-US" sz="8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Successful Living Skills, </a:t>
            </a:r>
            <a:b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Enlightened Entrepreneurship</a:t>
            </a: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,</a:t>
            </a:r>
            <a:b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Social Entrepreneurship</a:t>
            </a: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, </a:t>
            </a:r>
            <a:b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and </a:t>
            </a: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Infopreneurship</a:t>
            </a:r>
            <a:r>
              <a:rPr lang="en-US" sz="24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.  </a:t>
            </a:r>
          </a:p>
          <a:p>
            <a:pPr algn="ctr" eaLnBrk="1" hangingPunct="1">
              <a:buClr>
                <a:srgbClr val="FF0000"/>
              </a:buClr>
              <a:buSzPct val="125000"/>
              <a:buFont typeface="Monotype Sorts" pitchFamily="2" charset="2"/>
              <a:buNone/>
            </a:pPr>
            <a:endParaRPr lang="en-US" sz="2400" b="1" i="1" dirty="0" smtClean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34820" name="Text Box 2052"/>
          <p:cNvSpPr txBox="1">
            <a:spLocks noChangeArrowheads="1"/>
          </p:cNvSpPr>
          <p:nvPr/>
        </p:nvSpPr>
        <p:spPr bwMode="auto">
          <a:xfrm flipH="1">
            <a:off x="1447800" y="5181600"/>
            <a:ext cx="60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1" name="Text Box 2053"/>
          <p:cNvSpPr txBox="1">
            <a:spLocks noChangeArrowheads="1"/>
          </p:cNvSpPr>
          <p:nvPr/>
        </p:nvSpPr>
        <p:spPr bwMode="auto">
          <a:xfrm>
            <a:off x="990600" y="304800"/>
            <a:ext cx="815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Sharing Successful Living Skills for 21st Century </a:t>
            </a:r>
            <a:endParaRPr lang="en-US" sz="2800" b="1" dirty="0">
              <a:solidFill>
                <a:srgbClr val="000066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sp>
        <p:nvSpPr>
          <p:cNvPr id="34823" name="TextBox 8"/>
          <p:cNvSpPr txBox="1">
            <a:spLocks noChangeArrowheads="1"/>
          </p:cNvSpPr>
          <p:nvPr/>
        </p:nvSpPr>
        <p:spPr bwMode="auto">
          <a:xfrm>
            <a:off x="1676400" y="6172200"/>
            <a:ext cx="609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Arial" charset="0"/>
                <a:cs typeface="Arial" charset="0"/>
                <a:hlinkClick r:id="rId3"/>
              </a:rPr>
              <a:t>www.UltimateDestinyHallOfFameAward.com</a:t>
            </a:r>
            <a:r>
              <a:rPr lang="en-US" dirty="0"/>
              <a:t> </a:t>
            </a:r>
          </a:p>
        </p:txBody>
      </p:sp>
      <p:pic>
        <p:nvPicPr>
          <p:cNvPr id="34825" name="Picture 9" descr="C:\Users\Charles\Documents\My Web Sites\Ultimate Destiny Hall of Fame Copied\UD-Plaque---Robert-All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447800"/>
            <a:ext cx="3456909" cy="4324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990600" y="1981200"/>
            <a:ext cx="8153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1200" smtClean="0">
                <a:solidFill>
                  <a:srgbClr val="000099"/>
                </a:solidFill>
                <a:effectLst/>
                <a:cs typeface="Times New Roman" pitchFamily="18" charset="0"/>
                <a:sym typeface="Symbol" pitchFamily="18" charset="2"/>
              </a:rPr>
              <a:t/>
            </a:r>
            <a:br>
              <a:rPr lang="en-US" sz="1200" smtClean="0">
                <a:solidFill>
                  <a:srgbClr val="000099"/>
                </a:solidFill>
                <a:effectLst/>
                <a:cs typeface="Times New Roman" pitchFamily="18" charset="0"/>
                <a:sym typeface="Symbol" pitchFamily="18" charset="2"/>
              </a:rPr>
            </a:br>
            <a:endParaRPr lang="en-US" sz="2400" b="1" smtClean="0">
              <a:solidFill>
                <a:srgbClr val="000099"/>
              </a:solidFill>
              <a:effectLst/>
            </a:endParaRPr>
          </a:p>
        </p:txBody>
      </p:sp>
      <p:sp>
        <p:nvSpPr>
          <p:cNvPr id="32771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458200" cy="50292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Pct val="125000"/>
            </a:pP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Universal </a:t>
            </a:r>
            <a:r>
              <a:rPr lang="en-US" sz="2400" b="1" dirty="0" err="1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Stewardheirship</a:t>
            </a: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, Inc. </a:t>
            </a:r>
            <a:r>
              <a:rPr lang="en-US" sz="24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(USI) and the </a:t>
            </a: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Community Economic Development Resource Center, </a:t>
            </a:r>
            <a:r>
              <a:rPr lang="en-US" sz="24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Inc. (CEDRC) are incorporating the initial 15 CED Benefit Corporations. </a:t>
            </a:r>
            <a:br>
              <a:rPr lang="en-US" sz="24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endParaRPr lang="en-US" sz="1000" dirty="0" smtClean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buClr>
                <a:schemeClr val="tx1"/>
              </a:buClr>
              <a:buSzPct val="125000"/>
            </a:pPr>
            <a:r>
              <a:rPr lang="en-US" sz="24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Each new Company will allocate at least 10% of their shares </a:t>
            </a:r>
            <a:br>
              <a:rPr lang="en-US" sz="24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to non-profits.  The balance of shares will be owned by the individuals, businesses, non-profits, and governmental entities that serve as cofounders and investors in each new Company.</a:t>
            </a:r>
          </a:p>
          <a:p>
            <a:pPr eaLnBrk="1" hangingPunct="1">
              <a:buClr>
                <a:schemeClr val="tx1"/>
              </a:buClr>
              <a:buSzPct val="125000"/>
            </a:pPr>
            <a:endParaRPr lang="en-US" sz="1000" dirty="0" smtClean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buClr>
                <a:schemeClr val="tx1"/>
              </a:buClr>
              <a:buSzPct val="125000"/>
            </a:pPr>
            <a:r>
              <a:rPr lang="en-US" sz="24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Invitations to participate are being shared with Social Venture Network, World Business Academy, private foundations that provide Program Related Investments, and government agencies such as HUD, HHS, etc.</a:t>
            </a:r>
            <a:endParaRPr lang="en-US" sz="2400" b="1" dirty="0" smtClean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 algn="ctr" eaLnBrk="1" hangingPunct="1">
              <a:buClr>
                <a:srgbClr val="FF0000"/>
              </a:buClr>
              <a:buSzPct val="125000"/>
              <a:buFontTx/>
              <a:buNone/>
            </a:pPr>
            <a:endParaRPr lang="en-US" sz="2400" b="1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algn="ctr" eaLnBrk="1" hangingPunct="1">
              <a:buClr>
                <a:srgbClr val="FF0000"/>
              </a:buClr>
              <a:buSzPct val="125000"/>
              <a:buFont typeface="Monotype Sorts" pitchFamily="2" charset="2"/>
              <a:buNone/>
            </a:pPr>
            <a:endParaRPr lang="en-US" sz="2400" b="1" i="1" dirty="0" smtClean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32772" name="Text Box 2052"/>
          <p:cNvSpPr txBox="1">
            <a:spLocks noChangeArrowheads="1"/>
          </p:cNvSpPr>
          <p:nvPr/>
        </p:nvSpPr>
        <p:spPr bwMode="auto">
          <a:xfrm flipH="1">
            <a:off x="1447800" y="5181600"/>
            <a:ext cx="60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2773" name="Text Box 2053"/>
          <p:cNvSpPr txBox="1">
            <a:spLocks noChangeArrowheads="1"/>
          </p:cNvSpPr>
          <p:nvPr/>
        </p:nvSpPr>
        <p:spPr bwMode="auto">
          <a:xfrm>
            <a:off x="609600" y="152400"/>
            <a:ext cx="807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66"/>
                </a:solidFill>
                <a:cs typeface="Times New Roman" pitchFamily="18" charset="0"/>
              </a:rPr>
              <a:t>   </a:t>
            </a:r>
            <a:r>
              <a:rPr lang="en-US" sz="28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Start Up Approach and Implementation</a:t>
            </a:r>
            <a:endParaRPr lang="en-US" sz="2800" b="1" dirty="0">
              <a:solidFill>
                <a:srgbClr val="000066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172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  <a:hlinkClick r:id="rId3"/>
              </a:rPr>
              <a:t>www.universalstewardheirship.com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en-US" sz="2000" dirty="0" smtClean="0">
                <a:latin typeface="Arial" pitchFamily="34" charset="0"/>
                <a:cs typeface="Arial" pitchFamily="34" charset="0"/>
                <a:hlinkClick r:id="rId4"/>
              </a:rPr>
              <a:t>www.cedbcorp.com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355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686800" cy="1447800"/>
          </a:xfrm>
        </p:spPr>
        <p:txBody>
          <a:bodyPr/>
          <a:lstStyle/>
          <a:p>
            <a:pPr eaLnBrk="1" hangingPunct="1"/>
            <a:r>
              <a:rPr lang="en-US" sz="1000" smtClean="0">
                <a:solidFill>
                  <a:srgbClr val="000066"/>
                </a:solidFill>
                <a:effectLst/>
                <a:cs typeface="Times New Roman" pitchFamily="18" charset="0"/>
                <a:sym typeface="Symbol" pitchFamily="18" charset="2"/>
              </a:rPr>
              <a:t/>
            </a:r>
            <a:br>
              <a:rPr lang="en-US" sz="1000" smtClean="0">
                <a:solidFill>
                  <a:srgbClr val="000066"/>
                </a:solidFill>
                <a:effectLst/>
                <a:cs typeface="Times New Roman" pitchFamily="18" charset="0"/>
                <a:sym typeface="Symbol" pitchFamily="18" charset="2"/>
              </a:rPr>
            </a:br>
            <a:endParaRPr lang="en-US" sz="1000" smtClean="0">
              <a:solidFill>
                <a:srgbClr val="000066"/>
              </a:solidFill>
              <a:effectLst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1752600"/>
          </a:xfrm>
        </p:spPr>
        <p:txBody>
          <a:bodyPr/>
          <a:lstStyle/>
          <a:p>
            <a:pPr algn="ctr" eaLnBrk="1" hangingPunct="1">
              <a:buClr>
                <a:srgbClr val="FF0000"/>
              </a:buClr>
              <a:buSzPct val="125000"/>
              <a:buFont typeface="Monotype Sorts" pitchFamily="2" charset="2"/>
              <a:buNone/>
            </a:pPr>
            <a:r>
              <a:rPr lang="en-US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endParaRPr lang="en-US" sz="2400" b="1" i="1" smtClean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321541" name="Rectangle 5"/>
          <p:cNvSpPr>
            <a:spLocks noChangeArrowheads="1"/>
          </p:cNvSpPr>
          <p:nvPr/>
        </p:nvSpPr>
        <p:spPr bwMode="auto">
          <a:xfrm>
            <a:off x="457200" y="990600"/>
            <a:ext cx="8305800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4400" b="1" dirty="0">
                <a:solidFill>
                  <a:srgbClr val="000066"/>
                </a:solidFill>
              </a:rPr>
              <a:t> </a:t>
            </a:r>
          </a:p>
          <a:p>
            <a:pPr algn="ctr">
              <a:buFont typeface="Wingdings" pitchFamily="2" charset="2"/>
              <a:buNone/>
              <a:defRPr/>
            </a:pPr>
            <a:endParaRPr lang="en-US" sz="4400" b="1" dirty="0">
              <a:solidFill>
                <a:srgbClr val="000066"/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endParaRPr lang="en-US" sz="4400" b="1" dirty="0">
              <a:solidFill>
                <a:srgbClr val="000066"/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endParaRPr lang="en-US" sz="4400" b="1" dirty="0">
              <a:solidFill>
                <a:srgbClr val="000066"/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endParaRPr lang="en-US" sz="2800" b="1" dirty="0">
              <a:solidFill>
                <a:srgbClr val="000099"/>
              </a:solidFill>
            </a:endParaRPr>
          </a:p>
          <a:p>
            <a:pPr algn="ctr">
              <a:lnSpc>
                <a:spcPct val="125000"/>
              </a:lnSpc>
              <a:buFont typeface="Wingdings" pitchFamily="2" charset="2"/>
              <a:buNone/>
              <a:defRPr/>
            </a:pPr>
            <a:endParaRPr lang="en-US" sz="2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125000"/>
              </a:lnSpc>
              <a:buFont typeface="Wingdings" pitchFamily="2" charset="2"/>
              <a:buNone/>
              <a:defRPr/>
            </a:pPr>
            <a:endParaRPr lang="en-US" sz="2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125000"/>
              </a:lnSpc>
              <a:buFont typeface="Wingdings" pitchFamily="2" charset="2"/>
              <a:buNone/>
              <a:defRPr/>
            </a:pPr>
            <a:endParaRPr lang="en-US" sz="2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2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7" name="Text Box 7"/>
          <p:cNvSpPr txBox="1">
            <a:spLocks noChangeArrowheads="1"/>
          </p:cNvSpPr>
          <p:nvPr/>
        </p:nvSpPr>
        <p:spPr bwMode="auto">
          <a:xfrm flipV="1">
            <a:off x="228600" y="533400"/>
            <a:ext cx="9144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 algn="ctr"/>
            <a:endParaRPr lang="en-US" sz="260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676400" y="990600"/>
          <a:ext cx="6172200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2200"/>
              </a:tblGrid>
              <a:tr h="5334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"Inherently, each one of us has the substance within to achieve whatever our goals and dreams define. What is missing from each of </a:t>
                      </a:r>
                      <a:br>
                        <a:rPr lang="en-US" sz="24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us is the training, education, knowledge and insight to utilize what we already have.” </a:t>
                      </a:r>
                    </a:p>
                    <a:p>
                      <a:pPr algn="ctr"/>
                      <a:endParaRPr lang="en-US" sz="2400" b="1" dirty="0" smtClean="0">
                        <a:solidFill>
                          <a:srgbClr val="000099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endParaRPr lang="en-US" sz="2400" b="1" dirty="0" smtClean="0">
                        <a:solidFill>
                          <a:srgbClr val="000099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endParaRPr lang="en-US" sz="2400" b="1" dirty="0" smtClean="0">
                        <a:solidFill>
                          <a:srgbClr val="000099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endParaRPr lang="en-US" sz="2400" b="1" dirty="0" smtClean="0">
                        <a:solidFill>
                          <a:srgbClr val="000099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endParaRPr lang="en-US" sz="2400" b="1" dirty="0" smtClean="0">
                        <a:solidFill>
                          <a:srgbClr val="000099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endParaRPr lang="en-US" sz="2400" b="1" dirty="0" smtClean="0">
                        <a:solidFill>
                          <a:srgbClr val="000099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endParaRPr lang="en-US" sz="2400" b="1" dirty="0" smtClean="0">
                        <a:solidFill>
                          <a:srgbClr val="000099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24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– Mark Twain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pic>
        <p:nvPicPr>
          <p:cNvPr id="2356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048000"/>
            <a:ext cx="1917700" cy="2714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6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066800"/>
          </a:xfrm>
        </p:spPr>
        <p:txBody>
          <a:bodyPr/>
          <a:lstStyle/>
          <a:p>
            <a:pPr eaLnBrk="1" hangingPunct="1"/>
            <a:r>
              <a:rPr lang="en-US" sz="1800" b="1" dirty="0" smtClean="0">
                <a:solidFill>
                  <a:srgbClr val="000099"/>
                </a:solidFill>
                <a:effectLst/>
                <a:cs typeface="Arial" charset="0"/>
              </a:rPr>
              <a:t/>
            </a:r>
            <a:br>
              <a:rPr lang="en-US" sz="1800" b="1" dirty="0" smtClean="0">
                <a:solidFill>
                  <a:srgbClr val="000099"/>
                </a:solidFill>
                <a:effectLst/>
                <a:cs typeface="Arial" charset="0"/>
              </a:rPr>
            </a:br>
            <a:r>
              <a:rPr lang="en-US" sz="2800" b="1" dirty="0" smtClean="0">
                <a:solidFill>
                  <a:srgbClr val="000066"/>
                </a:solidFill>
                <a:effectLst/>
                <a:latin typeface="Calibri" pitchFamily="34" charset="0"/>
                <a:cs typeface="Calibri" pitchFamily="34" charset="0"/>
              </a:rPr>
              <a:t>We’ve Already Identified the </a:t>
            </a:r>
            <a:br>
              <a:rPr lang="en-US" sz="2800" b="1" dirty="0" smtClean="0">
                <a:solidFill>
                  <a:srgbClr val="000066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en-US" sz="2800" b="1" dirty="0" smtClean="0">
                <a:solidFill>
                  <a:srgbClr val="000066"/>
                </a:solidFill>
                <a:effectLst/>
                <a:latin typeface="Calibri" pitchFamily="34" charset="0"/>
                <a:cs typeface="Calibri" pitchFamily="34" charset="0"/>
              </a:rPr>
              <a:t>Primary Distribution Network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467600" cy="4114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10,000 + Empowerment Resource Centers ™</a:t>
            </a:r>
          </a:p>
          <a:p>
            <a:pPr eaLnBrk="1" hangingPunct="1"/>
            <a:r>
              <a:rPr lang="en-US" sz="28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3,000 New Thought Centers, INTA, AGNT etc. </a:t>
            </a:r>
          </a:p>
          <a:p>
            <a:pPr eaLnBrk="1" hangingPunct="1"/>
            <a:r>
              <a:rPr lang="en-US" sz="28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Federal Agencies like HUD and HHS</a:t>
            </a:r>
          </a:p>
          <a:p>
            <a:pPr eaLnBrk="1" hangingPunct="1"/>
            <a:r>
              <a:rPr lang="en-US" sz="28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3,500 Indian and Public Housing Authorities  and Resident Organizations</a:t>
            </a:r>
          </a:p>
          <a:p>
            <a:pPr eaLnBrk="1" hangingPunct="1"/>
            <a:r>
              <a:rPr lang="en-US" sz="28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5,000 United Way’s and Agencies</a:t>
            </a:r>
          </a:p>
          <a:p>
            <a:pPr eaLnBrk="1" hangingPunct="1"/>
            <a:r>
              <a:rPr lang="en-US" sz="28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3,500 Community Development </a:t>
            </a:r>
            <a:br>
              <a:rPr lang="en-US" sz="28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Corporations and Action Agencies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400800" y="4267200"/>
            <a:ext cx="2057400" cy="1384300"/>
          </a:xfrm>
          <a:prstGeom prst="rect">
            <a:avLst/>
          </a:prstGeom>
          <a:solidFill>
            <a:srgbClr val="FAD106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500,000 Possible</a:t>
            </a:r>
            <a:br>
              <a:rPr lang="en-US" sz="28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Sponsors</a:t>
            </a:r>
          </a:p>
        </p:txBody>
      </p:sp>
    </p:spTree>
    <p:extLst>
      <p:ext uri="{BB962C8B-B14F-4D97-AF65-F5344CB8AC3E}">
        <p14:creationId xmlns="" xmlns:p14="http://schemas.microsoft.com/office/powerpoint/2010/main" val="165988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 advAuto="0"/>
      <p:bldP spid="15364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0" y="1447800"/>
            <a:ext cx="6096000" cy="5410200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                      </a:t>
            </a:r>
            <a:br>
              <a:rPr lang="en-US" b="1" dirty="0" smtClean="0"/>
            </a:br>
            <a:r>
              <a:rPr lang="en-US" b="1" dirty="0" smtClean="0"/>
              <a:t>                     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848600" cy="609600"/>
          </a:xfrm>
        </p:spPr>
        <p:txBody>
          <a:bodyPr anchor="t"/>
          <a:lstStyle/>
          <a:p>
            <a:pPr algn="l"/>
            <a:r>
              <a:rPr lang="en-US" sz="3200" b="1" dirty="0" smtClean="0">
                <a:solidFill>
                  <a:srgbClr val="000066"/>
                </a:solidFill>
                <a:effectLst/>
                <a:latin typeface="Calibri" pitchFamily="34" charset="0"/>
                <a:cs typeface="Calibri" pitchFamily="34" charset="0"/>
              </a:rPr>
              <a:t>  </a:t>
            </a:r>
            <a:r>
              <a:rPr lang="en-US" sz="2800" b="1" dirty="0" smtClean="0">
                <a:solidFill>
                  <a:srgbClr val="000066"/>
                </a:solidFill>
                <a:effectLst/>
                <a:latin typeface="Calibri" pitchFamily="34" charset="0"/>
                <a:cs typeface="Calibri" pitchFamily="34" charset="0"/>
              </a:rPr>
              <a:t>Les Brown--Helping Expand the Circle  of Success</a:t>
            </a:r>
            <a:endParaRPr lang="en-US" sz="2800" dirty="0">
              <a:solidFill>
                <a:srgbClr val="000066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48783"/>
            <a:ext cx="3048000" cy="415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352800" y="1600200"/>
          <a:ext cx="54864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/>
              </a:tblGrid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“The innovative community empowerment   model that Charles</a:t>
                      </a:r>
                      <a:r>
                        <a:rPr lang="en-US" sz="2200" b="1" baseline="0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2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Betterton created has evolved since 1990</a:t>
                      </a:r>
                      <a:r>
                        <a:rPr lang="en-US" sz="2200" b="1" baseline="0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 when he produced </a:t>
                      </a:r>
                      <a:r>
                        <a:rPr lang="en-US" sz="22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the first Community Unity Celebration with Norman Vincent Peale and me into an enlightened entrepreneurship program </a:t>
                      </a:r>
                      <a:br>
                        <a:rPr lang="en-US" sz="22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22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that helps ‘Expand the Circle of Success.’ </a:t>
                      </a:r>
                      <a:br>
                        <a:rPr lang="en-US" sz="22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22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22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22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I have enjoyed working with Charles several times helping him implement his award-winning CAN DO! programs for youth and ‘disadvantaged populations’ and I proudly support this project.”  -- Les Brown </a:t>
                      </a:r>
                      <a:endParaRPr lang="en-US" sz="22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17220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  <a:hlinkClick r:id="rId3"/>
              </a:rPr>
              <a:t>www.candoresourcecenter.com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dirty="0" smtClean="0">
                <a:latin typeface="Arial" pitchFamily="34" charset="0"/>
                <a:cs typeface="Arial" pitchFamily="34" charset="0"/>
                <a:hlinkClick r:id="rId4"/>
              </a:rPr>
              <a:t>www.communityresourcecenters.org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052"/>
          <p:cNvSpPr txBox="1">
            <a:spLocks noChangeArrowheads="1"/>
          </p:cNvSpPr>
          <p:nvPr/>
        </p:nvSpPr>
        <p:spPr bwMode="auto">
          <a:xfrm>
            <a:off x="1508125" y="4953000"/>
            <a:ext cx="6188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867" name="Text Box 2053"/>
          <p:cNvSpPr txBox="1">
            <a:spLocks noChangeArrowheads="1"/>
          </p:cNvSpPr>
          <p:nvPr/>
        </p:nvSpPr>
        <p:spPr bwMode="auto">
          <a:xfrm>
            <a:off x="609600" y="1371600"/>
            <a:ext cx="82296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Given the scope of our ultimate vision, </a:t>
            </a:r>
            <a:br>
              <a:rPr lang="en-US" sz="28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we decided to experiment with a </a:t>
            </a:r>
            <a:r>
              <a:rPr lang="en-US" sz="28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300 </a:t>
            </a:r>
            <a:r>
              <a:rPr lang="en-US" sz="28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8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year plan based on the following quote:</a:t>
            </a:r>
            <a:br>
              <a:rPr lang="en-US" sz="28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 b="1" dirty="0">
                <a:solidFill>
                  <a:srgbClr val="000099"/>
                </a:solidFill>
              </a:rPr>
              <a:t/>
            </a:r>
            <a:br>
              <a:rPr lang="en-US" sz="3200" b="1" dirty="0">
                <a:solidFill>
                  <a:srgbClr val="000099"/>
                </a:solidFill>
              </a:rPr>
            </a:br>
            <a:endParaRPr lang="en-US" sz="3200" b="1" dirty="0">
              <a:solidFill>
                <a:srgbClr val="000099"/>
              </a:solidFill>
            </a:endParaRPr>
          </a:p>
          <a:p>
            <a:pPr algn="ctr"/>
            <a:r>
              <a:rPr lang="en-US" sz="3200" b="1" dirty="0">
                <a:solidFill>
                  <a:srgbClr val="000099"/>
                </a:solidFill>
              </a:rPr>
              <a:t/>
            </a:r>
            <a:br>
              <a:rPr lang="en-US" sz="3200" b="1" dirty="0">
                <a:solidFill>
                  <a:srgbClr val="000099"/>
                </a:solidFill>
              </a:rPr>
            </a:br>
            <a:endParaRPr lang="en-US" sz="4000" b="1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313" y="304800"/>
            <a:ext cx="778668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        Many </a:t>
            </a:r>
            <a:r>
              <a:rPr lang="en-US" sz="28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Asians Have </a:t>
            </a:r>
            <a:r>
              <a:rPr lang="en-US" sz="28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50-100 </a:t>
            </a:r>
            <a:r>
              <a:rPr lang="en-US" sz="28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Year Plans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600200" y="3276600"/>
          <a:ext cx="6248400" cy="281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400"/>
              </a:tblGrid>
              <a:tr h="2819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“The acquisition of wealth is no longer </a:t>
                      </a:r>
                      <a:br>
                        <a:rPr lang="en-US" sz="24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the driving force in the 24th century. </a:t>
                      </a:r>
                      <a:br>
                        <a:rPr lang="en-US" sz="24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We work to better ourselves and </a:t>
                      </a:r>
                      <a:br>
                        <a:rPr lang="en-US" sz="24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better all of humanity.”</a:t>
                      </a:r>
                      <a:br>
                        <a:rPr lang="en-US" sz="24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br>
                        <a:rPr lang="en-US" sz="24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– Captain Picard </a:t>
                      </a:r>
                      <a:r>
                        <a:rPr lang="en-US" sz="2400" b="1" i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First Contact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 (Star Trek)</a:t>
                      </a:r>
                      <a:endParaRPr lang="en-US" sz="2400" dirty="0">
                        <a:solidFill>
                          <a:srgbClr val="000099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01000" cy="6858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0066"/>
                </a:solidFill>
                <a:effectLst/>
                <a:latin typeface="Calibri" pitchFamily="34" charset="0"/>
                <a:cs typeface="Calibri" pitchFamily="34" charset="0"/>
              </a:rPr>
              <a:t>Universal Responsibility</a:t>
            </a:r>
            <a:endParaRPr lang="en-US" sz="2800" b="1" dirty="0">
              <a:solidFill>
                <a:srgbClr val="000066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701040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543800" cy="5334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0066"/>
                </a:solidFill>
                <a:effectLst/>
                <a:latin typeface="Calibri" pitchFamily="34" charset="0"/>
                <a:cs typeface="Calibri" pitchFamily="34" charset="0"/>
              </a:rPr>
              <a:t>The Shared Vision of the Cofounders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686800" cy="518160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SzPct val="125000"/>
              <a:buFont typeface="Monotype Sorts" pitchFamily="2" charset="2"/>
              <a:buNone/>
            </a:pPr>
            <a:endParaRPr kumimoji="1" lang="en-US" sz="800" b="1" dirty="0" smtClean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 eaLnBrk="1" hangingPunct="1">
              <a:buClr>
                <a:srgbClr val="002060"/>
              </a:buClr>
              <a:buSzPct val="125000"/>
              <a:buNone/>
            </a:pPr>
            <a:r>
              <a:rPr kumimoji="1" lang="en-US" sz="28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(1) Expand the Circle of Success by helping millions of people A.R.K. </a:t>
            </a:r>
          </a:p>
          <a:p>
            <a:pPr lvl="1" eaLnBrk="1" hangingPunct="1">
              <a:buClr>
                <a:srgbClr val="FF0000"/>
              </a:buClr>
              <a:buSzPct val="125000"/>
              <a:buNone/>
            </a:pPr>
            <a:r>
              <a:rPr kumimoji="1" lang="en-US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     -</a:t>
            </a:r>
            <a:r>
              <a:rPr kumimoji="1" lang="en-US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kumimoji="1" lang="en-US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waken to their purpose</a:t>
            </a:r>
          </a:p>
          <a:p>
            <a:pPr lvl="1" eaLnBrk="1" hangingPunct="1">
              <a:buClr>
                <a:srgbClr val="FF0000"/>
              </a:buClr>
              <a:buSzPct val="125000"/>
              <a:buNone/>
            </a:pPr>
            <a:r>
              <a:rPr kumimoji="1" lang="en-US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     -</a:t>
            </a:r>
            <a:r>
              <a:rPr kumimoji="1" lang="en-US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kumimoji="1" lang="en-US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ealize more of their potential</a:t>
            </a:r>
          </a:p>
          <a:p>
            <a:pPr lvl="1" eaLnBrk="1" hangingPunct="1">
              <a:buClr>
                <a:srgbClr val="FF0000"/>
              </a:buClr>
              <a:buSzPct val="125000"/>
              <a:buNone/>
            </a:pPr>
            <a:r>
              <a:rPr kumimoji="1" lang="en-US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     -</a:t>
            </a:r>
            <a:r>
              <a:rPr kumimoji="1" lang="en-US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kumimoji="1" lang="en-US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now how to fulfill their ultimate destiny</a:t>
            </a:r>
            <a:br>
              <a:rPr kumimoji="1" lang="en-US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endParaRPr kumimoji="1" lang="en-US" sz="1400" dirty="0" smtClean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 eaLnBrk="1" hangingPunct="1">
              <a:buClr>
                <a:srgbClr val="002060"/>
              </a:buClr>
              <a:buSzPct val="125000"/>
              <a:buNone/>
            </a:pPr>
            <a:r>
              <a:rPr kumimoji="1" lang="en-US" sz="28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(2) Manifest stewardship over billions of dollars </a:t>
            </a:r>
            <a:br>
              <a:rPr kumimoji="1" lang="en-US" sz="28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r>
              <a:rPr kumimoji="1" lang="en-US" sz="28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(for and through personal and social transformation)</a:t>
            </a:r>
            <a:br>
              <a:rPr kumimoji="1" lang="en-US" sz="28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endParaRPr kumimoji="1" lang="en-US" sz="1400" dirty="0" smtClean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 eaLnBrk="1" hangingPunct="1">
              <a:buClr>
                <a:srgbClr val="002060"/>
              </a:buClr>
              <a:buSzPct val="125000"/>
              <a:buNone/>
            </a:pPr>
            <a:r>
              <a:rPr kumimoji="1" lang="en-US" sz="28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(3) Leave a legacy for empowerment and enlightenment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0" y="6248400"/>
            <a:ext cx="4341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3"/>
              </a:rPr>
              <a:t>www.UniversalStewardheirship.com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24161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052"/>
          <p:cNvSpPr txBox="1">
            <a:spLocks noChangeArrowheads="1"/>
          </p:cNvSpPr>
          <p:nvPr/>
        </p:nvSpPr>
        <p:spPr bwMode="auto">
          <a:xfrm>
            <a:off x="1524000" y="4953000"/>
            <a:ext cx="6188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228600"/>
            <a:ext cx="8534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              StewardHeirShip</a:t>
            </a:r>
            <a:r>
              <a:rPr lang="en-US" sz="28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™</a:t>
            </a:r>
            <a:r>
              <a:rPr lang="en-US" sz="28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 </a:t>
            </a:r>
            <a:endParaRPr lang="en-US" sz="28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1054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r>
              <a:rPr lang="en-US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Universal StewardHeirShip, Inc</a:t>
            </a:r>
            <a:r>
              <a:rPr lang="en-US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. is a start-up company based on the Benefit Corporation model that has allocated 40% of the shares to affiliated non-profits to help </a:t>
            </a:r>
            <a:r>
              <a:rPr lang="en-US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Expand the Circle of Success</a:t>
            </a:r>
            <a:r>
              <a:rPr lang="en-US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95400"/>
            <a:ext cx="4690003" cy="365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4953000"/>
            <a:ext cx="8900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    S</a:t>
            </a:r>
            <a:r>
              <a:rPr lang="en-US" sz="20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tewardship * </a:t>
            </a:r>
            <a:r>
              <a:rPr lang="en-US" sz="20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sz="20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urpose * </a:t>
            </a:r>
            <a:r>
              <a:rPr lang="en-US" sz="20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0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ntegrity * </a:t>
            </a:r>
            <a:r>
              <a:rPr lang="en-US" sz="20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lang="en-US" sz="20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esponsibility * </a:t>
            </a:r>
            <a:r>
              <a:rPr lang="en-US" sz="20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0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nspiration * </a:t>
            </a:r>
            <a:r>
              <a:rPr lang="en-US" sz="20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n-US" sz="20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ransformation 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0" y="1600200"/>
            <a:ext cx="3429000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StewardHeirShip</a:t>
            </a:r>
            <a:r>
              <a:rPr lang="en-US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en-US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is another word </a:t>
            </a:r>
            <a:br>
              <a:rPr lang="en-US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for </a:t>
            </a:r>
            <a:r>
              <a:rPr lang="en-US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Enlightened Entrepreneurship </a:t>
            </a:r>
            <a:br>
              <a:rPr lang="en-US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that</a:t>
            </a:r>
            <a:r>
              <a:rPr lang="en-US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incorporates </a:t>
            </a:r>
            <a:br>
              <a:rPr lang="en-US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Service, Stewardship, Sustainability, and </a:t>
            </a:r>
            <a:r>
              <a:rPr lang="en-US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S.P.I.R.I.T.</a:t>
            </a:r>
            <a:r>
              <a:rPr lang="en-US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en-US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endParaRPr lang="en-US" sz="500" dirty="0" smtClean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09600" y="1981200"/>
          <a:ext cx="762000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0"/>
              </a:tblGrid>
              <a:tr h="4419600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“Charles Betterton's project for the 1990-1992 Community Economic Development Master's program was to establish</a:t>
                      </a:r>
                      <a:r>
                        <a:rPr lang="en-US" sz="2200" b="1" baseline="0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 a National </a:t>
                      </a:r>
                      <a:r>
                        <a:rPr lang="en-US" sz="22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CED Resource Center.  In 1998, he turned down </a:t>
                      </a:r>
                      <a:r>
                        <a:rPr lang="en-US" sz="2200" b="1" u="none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a </a:t>
                      </a:r>
                      <a:br>
                        <a:rPr lang="en-US" sz="2200" b="1" u="none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2200" b="1" u="none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HUD Community Builder Fellowship </a:t>
                      </a:r>
                      <a:r>
                        <a:rPr lang="en-US" sz="22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worth about $250,000 </a:t>
                      </a:r>
                      <a:br>
                        <a:rPr lang="en-US" sz="22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22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to continue his non-profit community empowerment work.”</a:t>
                      </a:r>
                      <a:r>
                        <a:rPr lang="en-US" sz="2200" b="1" baseline="0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2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22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endParaRPr lang="en-US" sz="800" b="1" dirty="0" smtClean="0">
                        <a:solidFill>
                          <a:srgbClr val="000099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en-US" sz="22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“As one of his faculty advisors </a:t>
                      </a:r>
                      <a:r>
                        <a:rPr lang="en-US" sz="2200" b="1" baseline="0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22 years ago, I am grateful for the opportunity to </a:t>
                      </a:r>
                      <a:r>
                        <a:rPr lang="en-US" sz="22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participate in helping ‘Dr. </a:t>
                      </a:r>
                      <a:r>
                        <a:rPr lang="en-US" sz="2200" b="1" dirty="0" err="1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Bettertown</a:t>
                      </a:r>
                      <a:r>
                        <a:rPr lang="en-US" sz="22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’ continue with this project which is needed today more than ever</a:t>
                      </a:r>
                      <a:r>
                        <a:rPr lang="en-US" sz="2200" b="1" baseline="0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 before</a:t>
                      </a:r>
                      <a:r>
                        <a:rPr lang="en-US" sz="22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.”</a:t>
                      </a:r>
                      <a:br>
                        <a:rPr lang="en-US" sz="22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8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8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22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Michael </a:t>
                      </a:r>
                      <a:r>
                        <a:rPr lang="en-US" sz="2200" b="1" dirty="0" err="1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Swack</a:t>
                      </a:r>
                      <a:r>
                        <a:rPr lang="en-US" sz="22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,  Ph.D. Professor,</a:t>
                      </a:r>
                      <a:r>
                        <a:rPr lang="en-US" sz="2200" b="1" baseline="0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  the </a:t>
                      </a:r>
                      <a:r>
                        <a:rPr lang="en-US" sz="2200" b="1" dirty="0" err="1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Carsey</a:t>
                      </a:r>
                      <a:r>
                        <a:rPr lang="en-US" sz="22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 Institute, University of</a:t>
                      </a:r>
                      <a:r>
                        <a:rPr lang="en-US" sz="2200" b="1" baseline="0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2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New Hampshire and founding Dean, School of Community Economic Development, Southern New Hampshire University</a:t>
                      </a:r>
                      <a:endParaRPr lang="en-US" sz="2200" b="1" dirty="0">
                        <a:solidFill>
                          <a:srgbClr val="000099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7620000" cy="7620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0066"/>
                </a:solidFill>
                <a:effectLst/>
                <a:latin typeface="Calibri" pitchFamily="34" charset="0"/>
                <a:cs typeface="Calibri" pitchFamily="34" charset="0"/>
              </a:rPr>
              <a:t>Dr. Michael </a:t>
            </a:r>
            <a:r>
              <a:rPr lang="en-US" sz="2800" b="1" dirty="0" err="1" smtClean="0">
                <a:solidFill>
                  <a:srgbClr val="000066"/>
                </a:solidFill>
                <a:effectLst/>
                <a:latin typeface="Calibri" pitchFamily="34" charset="0"/>
                <a:cs typeface="Calibri" pitchFamily="34" charset="0"/>
              </a:rPr>
              <a:t>Swack</a:t>
            </a:r>
            <a:endParaRPr lang="en-US" sz="2800" b="1" dirty="0">
              <a:solidFill>
                <a:srgbClr val="000066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1347" y="0"/>
            <a:ext cx="1112654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620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b="1" dirty="0" smtClean="0">
                <a:cs typeface="Times New Roman" pitchFamily="18" charset="0"/>
              </a:rPr>
              <a:t/>
            </a:r>
            <a:br>
              <a:rPr lang="en-US" sz="3400" b="1" dirty="0" smtClean="0"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000066"/>
                </a:solidFill>
                <a:effectLst/>
                <a:latin typeface="Calibri" pitchFamily="34" charset="0"/>
                <a:cs typeface="Calibri" pitchFamily="34" charset="0"/>
              </a:rPr>
              <a:t>We invite your participation </a:t>
            </a:r>
            <a:br>
              <a:rPr lang="en-US" sz="2800" b="1" dirty="0" smtClean="0">
                <a:solidFill>
                  <a:srgbClr val="000066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en-US" sz="2800" b="1" dirty="0" smtClean="0">
                <a:solidFill>
                  <a:srgbClr val="000066"/>
                </a:solidFill>
                <a:effectLst/>
                <a:latin typeface="Calibri" pitchFamily="34" charset="0"/>
                <a:cs typeface="Calibri" pitchFamily="34" charset="0"/>
              </a:rPr>
              <a:t>in whatever way best serves you</a:t>
            </a:r>
            <a:r>
              <a:rPr lang="en-US" sz="2800" b="1" dirty="0" smtClean="0">
                <a:solidFill>
                  <a:srgbClr val="000066"/>
                </a:solidFill>
                <a:effectLst/>
                <a:cs typeface="Times New Roman" pitchFamily="18" charset="0"/>
              </a:rPr>
              <a:t>!</a:t>
            </a:r>
            <a:r>
              <a:rPr lang="en-US" sz="2800" b="1" dirty="0" smtClean="0">
                <a:solidFill>
                  <a:srgbClr val="000066"/>
                </a:solidFill>
                <a:effectLst/>
              </a:rPr>
              <a:t> 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4495800" cy="3962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Help Expand the Circle of Success as a Charter Member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Help create a B Corp or Benefit Corporation in your area</a:t>
            </a:r>
            <a:endParaRPr lang="en-US" sz="2400" b="1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Participate as a Sponsor/Donor</a:t>
            </a:r>
            <a:b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of the CED Resource Center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Sponsor a CED Resource </a:t>
            </a:r>
            <a:b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Center in your community 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Become a Featured Resource Provider, Coach or Mentor   </a:t>
            </a:r>
          </a:p>
        </p:txBody>
      </p:sp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4724400" y="1676400"/>
            <a:ext cx="441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4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Participate as a Strategic </a:t>
            </a:r>
            <a:br>
              <a:rPr lang="en-US" sz="24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Alliance or Marketing </a:t>
            </a: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Partner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Serve </a:t>
            </a:r>
            <a:r>
              <a:rPr lang="en-US" sz="24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as a Board and or </a:t>
            </a:r>
            <a:br>
              <a:rPr lang="en-US" sz="24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Advisory Board </a:t>
            </a: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Member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Become </a:t>
            </a:r>
            <a:r>
              <a:rPr lang="en-US" sz="24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an Investor and </a:t>
            </a:r>
            <a:br>
              <a:rPr lang="en-US" sz="24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or Revenue Share </a:t>
            </a: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Partner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Provide </a:t>
            </a:r>
            <a:r>
              <a:rPr lang="en-US" sz="24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a grant, donation or Program Related </a:t>
            </a: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Investment</a:t>
            </a:r>
            <a:endParaRPr lang="en-US" sz="2400" b="1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4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Help Co-produce or Sponsor </a:t>
            </a:r>
            <a:br>
              <a:rPr lang="en-US" sz="24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CED Empowerment Events </a:t>
            </a:r>
          </a:p>
        </p:txBody>
      </p:sp>
      <p:sp>
        <p:nvSpPr>
          <p:cNvPr id="37893" name="TextBox 4"/>
          <p:cNvSpPr txBox="1">
            <a:spLocks noChangeArrowheads="1"/>
          </p:cNvSpPr>
          <p:nvPr/>
        </p:nvSpPr>
        <p:spPr bwMode="auto">
          <a:xfrm>
            <a:off x="1524000" y="6248400"/>
            <a:ext cx="655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  <a:latin typeface="Arial" charset="0"/>
                <a:cs typeface="Arial" charset="0"/>
                <a:hlinkClick r:id="rId3"/>
              </a:rPr>
              <a:t/>
            </a:r>
            <a:br>
              <a:rPr lang="en-US" sz="800" dirty="0">
                <a:solidFill>
                  <a:srgbClr val="000000"/>
                </a:solidFill>
                <a:latin typeface="Arial" charset="0"/>
                <a:cs typeface="Arial" charset="0"/>
                <a:hlinkClick r:id="rId3"/>
              </a:rPr>
            </a:b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  <a:hlinkClick r:id="rId4"/>
              </a:rPr>
              <a:t>www.ExpandingTheCircleOfSuccess.org/invitation.htm</a:t>
            </a: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  <a:hlinkClick r:id="rId3"/>
              </a:rPr>
              <a:t> 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161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6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6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6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6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6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6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6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6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6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6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build="p" autoUpdateAnimBg="0" advAuto="0"/>
      <p:bldP spid="176132" grpId="0" build="p" autoUpdateAnimBg="0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733800" y="1981200"/>
            <a:ext cx="5410200" cy="1981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1200" dirty="0" smtClean="0">
                <a:solidFill>
                  <a:srgbClr val="000099"/>
                </a:solidFill>
                <a:effectLst/>
                <a:cs typeface="Times New Roman" pitchFamily="18" charset="0"/>
                <a:sym typeface="Symbol" pitchFamily="18" charset="2"/>
              </a:rPr>
              <a:t/>
            </a:r>
            <a:br>
              <a:rPr lang="en-US" sz="1200" dirty="0" smtClean="0">
                <a:solidFill>
                  <a:srgbClr val="000099"/>
                </a:solidFill>
                <a:effectLst/>
                <a:cs typeface="Times New Roman" pitchFamily="18" charset="0"/>
                <a:sym typeface="Symbol" pitchFamily="18" charset="2"/>
              </a:rPr>
            </a:br>
            <a:endParaRPr lang="en-US" sz="2400" b="1" dirty="0" smtClean="0">
              <a:solidFill>
                <a:srgbClr val="000099"/>
              </a:solidFill>
              <a:effectLst/>
            </a:endParaRPr>
          </a:p>
        </p:txBody>
      </p:sp>
      <p:sp>
        <p:nvSpPr>
          <p:cNvPr id="39939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7772400" cy="4800600"/>
          </a:xfrm>
        </p:spPr>
        <p:txBody>
          <a:bodyPr/>
          <a:lstStyle/>
          <a:p>
            <a:pPr algn="ctr" eaLnBrk="1" hangingPunct="1">
              <a:buClr>
                <a:srgbClr val="FF0000"/>
              </a:buClr>
              <a:buSzPct val="125000"/>
              <a:buFont typeface="Monotype Sorts" pitchFamily="2" charset="2"/>
              <a:buNone/>
            </a:pPr>
            <a:r>
              <a:rPr lang="en-US" dirty="0" smtClean="0">
                <a:solidFill>
                  <a:srgbClr val="000099"/>
                </a:solidFill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000099"/>
                </a:solidFill>
                <a:cs typeface="Times New Roman" pitchFamily="18" charset="0"/>
              </a:rPr>
            </a:br>
            <a:endParaRPr lang="en-US" dirty="0" smtClean="0">
              <a:solidFill>
                <a:srgbClr val="000099"/>
              </a:solidFill>
              <a:cs typeface="Times New Roman" pitchFamily="18" charset="0"/>
            </a:endParaRPr>
          </a:p>
          <a:p>
            <a:pPr algn="ctr" eaLnBrk="1" hangingPunct="1">
              <a:buClr>
                <a:srgbClr val="FF0000"/>
              </a:buClr>
              <a:buSzPct val="125000"/>
              <a:buFont typeface="Monotype Sorts" pitchFamily="2" charset="2"/>
              <a:buNone/>
            </a:pPr>
            <a:endParaRPr lang="en-US" b="1" dirty="0" smtClean="0">
              <a:solidFill>
                <a:srgbClr val="000099"/>
              </a:solidFill>
              <a:cs typeface="Times New Roman" pitchFamily="18" charset="0"/>
            </a:endParaRPr>
          </a:p>
          <a:p>
            <a:pPr algn="ctr" eaLnBrk="1" hangingPunct="1">
              <a:buClr>
                <a:srgbClr val="FF0000"/>
              </a:buClr>
              <a:buSzPct val="125000"/>
              <a:buFont typeface="Monotype Sorts" pitchFamily="2" charset="2"/>
              <a:buNone/>
            </a:pPr>
            <a:endParaRPr lang="en-US" b="1" dirty="0" smtClean="0">
              <a:solidFill>
                <a:srgbClr val="000099"/>
              </a:solidFill>
              <a:cs typeface="Times New Roman" pitchFamily="18" charset="0"/>
            </a:endParaRPr>
          </a:p>
          <a:p>
            <a:pPr algn="ctr" eaLnBrk="1" hangingPunct="1">
              <a:buClr>
                <a:srgbClr val="FF0000"/>
              </a:buClr>
              <a:buSzPct val="125000"/>
              <a:buFont typeface="Monotype Sorts" pitchFamily="2" charset="2"/>
              <a:buNone/>
            </a:pPr>
            <a: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</a:br>
            <a:r>
              <a:rPr lang="en-US" sz="800" b="1" dirty="0" smtClean="0">
                <a:solidFill>
                  <a:srgbClr val="000099"/>
                </a:solidFill>
                <a:cs typeface="Times New Roman" pitchFamily="18" charset="0"/>
              </a:rPr>
              <a:t/>
            </a:r>
            <a:br>
              <a:rPr lang="en-US" sz="800" b="1" dirty="0" smtClean="0">
                <a:solidFill>
                  <a:srgbClr val="000099"/>
                </a:solidFill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Community Economic </a:t>
            </a:r>
            <a:br>
              <a:rPr lang="en-US" sz="28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Development Resource Center, Inc.</a:t>
            </a:r>
          </a:p>
          <a:p>
            <a:pPr algn="ctr" eaLnBrk="1" hangingPunct="1">
              <a:buClr>
                <a:srgbClr val="FF0000"/>
              </a:buClr>
              <a:buSzPct val="125000"/>
              <a:buFont typeface="Monotype Sorts" pitchFamily="2" charset="2"/>
              <a:buNone/>
            </a:pPr>
            <a:r>
              <a:rPr lang="en-US" sz="28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    C/O Universal </a:t>
            </a:r>
            <a:r>
              <a:rPr lang="en-US" sz="2800" dirty="0" err="1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Stewardheirship</a:t>
            </a:r>
            <a:r>
              <a:rPr lang="en-US" sz="28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, Inc.</a:t>
            </a:r>
            <a:br>
              <a:rPr lang="en-US" sz="28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PO Box 20072, Sedona, AZ 86341</a:t>
            </a:r>
            <a:r>
              <a:rPr lang="en-US" sz="2800" dirty="0" smtClean="0">
                <a:solidFill>
                  <a:srgbClr val="000099"/>
                </a:solidFill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000099"/>
                </a:solidFill>
                <a:cs typeface="Times New Roman" pitchFamily="18" charset="0"/>
              </a:rPr>
            </a:br>
            <a:endParaRPr lang="en-US" sz="1200" dirty="0" smtClean="0">
              <a:solidFill>
                <a:srgbClr val="000099"/>
              </a:solidFill>
              <a:cs typeface="Times New Roman" pitchFamily="18" charset="0"/>
            </a:endParaRPr>
          </a:p>
          <a:p>
            <a:pPr algn="ctr" eaLnBrk="1" hangingPunct="1">
              <a:buClr>
                <a:srgbClr val="FF0000"/>
              </a:buClr>
              <a:buSzPct val="125000"/>
              <a:buFont typeface="Monotype Sorts" pitchFamily="2" charset="2"/>
              <a:buNone/>
            </a:pPr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  <a:hlinkClick r:id="rId3"/>
              </a:rPr>
              <a:t>www.CommunityEconomicDevelopmentResourceCenter.com</a:t>
            </a:r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  <a:hlinkClick r:id="rId4"/>
              </a:rPr>
              <a:t> </a:t>
            </a:r>
            <a:endParaRPr lang="en-US" sz="20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940" name="Text Box 2052"/>
          <p:cNvSpPr txBox="1">
            <a:spLocks noChangeArrowheads="1"/>
          </p:cNvSpPr>
          <p:nvPr/>
        </p:nvSpPr>
        <p:spPr bwMode="auto">
          <a:xfrm>
            <a:off x="1508125" y="4953000"/>
            <a:ext cx="6188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9941" name="Text Box 2053"/>
          <p:cNvSpPr txBox="1">
            <a:spLocks noChangeArrowheads="1"/>
          </p:cNvSpPr>
          <p:nvPr/>
        </p:nvSpPr>
        <p:spPr bwMode="auto">
          <a:xfrm>
            <a:off x="609600" y="1371600"/>
            <a:ext cx="29718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800" b="1">
              <a:solidFill>
                <a:srgbClr val="000099"/>
              </a:solidFill>
              <a:cs typeface="Times New Roman" pitchFamily="18" charset="0"/>
              <a:sym typeface="Symbol" pitchFamily="18" charset="2"/>
            </a:endParaRPr>
          </a:p>
          <a:p>
            <a:pPr algn="ctr"/>
            <a:endParaRPr lang="en-US" sz="2800" b="1">
              <a:solidFill>
                <a:srgbClr val="000099"/>
              </a:solidFill>
              <a:cs typeface="Times New Roman" pitchFamily="18" charset="0"/>
              <a:sym typeface="Symbol" pitchFamily="18" charset="2"/>
            </a:endParaRPr>
          </a:p>
          <a:p>
            <a:pPr algn="ctr"/>
            <a:endParaRPr lang="en-US" sz="2800" b="1">
              <a:solidFill>
                <a:srgbClr val="000099"/>
              </a:solidFill>
              <a:cs typeface="Times New Roman" pitchFamily="18" charset="0"/>
              <a:sym typeface="Symbol" pitchFamily="18" charset="2"/>
            </a:endParaRPr>
          </a:p>
          <a:p>
            <a:pPr algn="ctr"/>
            <a:endParaRPr lang="en-US" sz="2800" b="1">
              <a:solidFill>
                <a:srgbClr val="000099"/>
              </a:solidFill>
              <a:cs typeface="Times New Roman" pitchFamily="18" charset="0"/>
              <a:sym typeface="Symbol" pitchFamily="18" charset="2"/>
            </a:endParaRPr>
          </a:p>
          <a:p>
            <a:pPr algn="ctr"/>
            <a:endParaRPr lang="en-US" sz="2800" b="1">
              <a:solidFill>
                <a:srgbClr val="000099"/>
              </a:solidFill>
              <a:cs typeface="Times New Roman" pitchFamily="18" charset="0"/>
              <a:sym typeface="Symbol" pitchFamily="18" charset="2"/>
            </a:endParaRPr>
          </a:p>
          <a:p>
            <a:pPr algn="ctr"/>
            <a:endParaRPr lang="en-US" sz="2800" b="1">
              <a:solidFill>
                <a:srgbClr val="000099"/>
              </a:solidFill>
              <a:cs typeface="Times New Roman" pitchFamily="18" charset="0"/>
              <a:sym typeface="Symbol" pitchFamily="18" charset="2"/>
            </a:endParaRPr>
          </a:p>
          <a:p>
            <a:pPr algn="ctr"/>
            <a:endParaRPr lang="en-US" sz="2800" b="1">
              <a:solidFill>
                <a:srgbClr val="000099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9942" name="Rectangle 5"/>
          <p:cNvSpPr>
            <a:spLocks noChangeArrowheads="1"/>
          </p:cNvSpPr>
          <p:nvPr/>
        </p:nvSpPr>
        <p:spPr bwMode="auto">
          <a:xfrm>
            <a:off x="1676400" y="228600"/>
            <a:ext cx="6705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cs typeface="Times New Roman" pitchFamily="18" charset="0"/>
              </a:rPr>
              <a:t>       </a:t>
            </a:r>
            <a:r>
              <a:rPr lang="en-US" sz="28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For </a:t>
            </a:r>
            <a:r>
              <a:rPr lang="en-US" sz="28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More Information Contact:</a:t>
            </a:r>
            <a:r>
              <a:rPr lang="en-US" sz="28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8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</a:br>
            <a:endParaRPr lang="en-US" sz="2800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 descr="dadandbook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1143000"/>
            <a:ext cx="3124200" cy="32142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33800" y="1524000"/>
            <a:ext cx="480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solidFill>
                <a:srgbClr val="000099"/>
              </a:solidFill>
              <a:cs typeface="Times New Roman" pitchFamily="18" charset="0"/>
            </a:endParaRPr>
          </a:p>
          <a:p>
            <a:endParaRPr lang="en-US" sz="2800" b="1" dirty="0" smtClean="0">
              <a:solidFill>
                <a:srgbClr val="000099"/>
              </a:solidFill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Charles Betterton, MSCED</a:t>
            </a:r>
            <a:br>
              <a:rPr lang="en-US" sz="28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  <a:hlinkClick r:id="rId6"/>
              </a:rPr>
              <a:t>CEO@cedbcorp.com</a:t>
            </a:r>
            <a:endParaRPr lang="en-US" sz="2800" b="1" dirty="0" smtClean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1+ 928-387-5683 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>
          <a:xfrm>
            <a:off x="0" y="1752600"/>
            <a:ext cx="8915400" cy="43434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    The recently passed </a:t>
            </a: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JOBS Act</a:t>
            </a:r>
            <a:r>
              <a:rPr lang="en-US" sz="24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creates </a:t>
            </a: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Crowd Funding </a:t>
            </a:r>
            <a:r>
              <a:rPr lang="en-US" sz="24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opportunities, eases IPO rules, and will let businesses advertise </a:t>
            </a:r>
            <a:br>
              <a:rPr lang="en-US" sz="24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and raise equity capital from non-accredited investors.  It also allows non-accredited investors to invest in these companies </a:t>
            </a:r>
            <a:br>
              <a:rPr lang="en-US" sz="24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based upon a percentage of their income. </a:t>
            </a:r>
            <a:br>
              <a:rPr lang="en-US" sz="24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endParaRPr lang="en-US" sz="2400" dirty="0" smtClean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None/>
            </a:pPr>
            <a:r>
              <a:rPr lang="en-US" sz="24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     We’re combining the Principles and Practices of </a:t>
            </a: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Community Economic Development</a:t>
            </a:r>
            <a:r>
              <a:rPr lang="en-US" sz="24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(CED) with the new </a:t>
            </a: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Benefit Corporation </a:t>
            </a:r>
            <a:r>
              <a:rPr lang="en-US" sz="24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model and the </a:t>
            </a: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Crowd Funding </a:t>
            </a:r>
            <a:r>
              <a:rPr lang="en-US" sz="24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provisions of the </a:t>
            </a: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JOBS Act </a:t>
            </a:r>
            <a:r>
              <a:rPr lang="en-US" sz="24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to help foster innovation, collaboration, job creation, enlightened entrepreneurship, and sustainable communities.</a:t>
            </a:r>
            <a:br>
              <a:rPr lang="en-US" sz="24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endParaRPr lang="en-US" sz="1000" dirty="0" smtClean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None/>
            </a:pPr>
            <a:r>
              <a:rPr lang="en-US" sz="24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    </a:t>
            </a:r>
          </a:p>
        </p:txBody>
      </p:sp>
      <p:sp>
        <p:nvSpPr>
          <p:cNvPr id="12291" name="Title 2"/>
          <p:cNvSpPr>
            <a:spLocks noGrp="1"/>
          </p:cNvSpPr>
          <p:nvPr>
            <p:ph type="title"/>
          </p:nvPr>
        </p:nvSpPr>
        <p:spPr>
          <a:xfrm>
            <a:off x="838200" y="228600"/>
            <a:ext cx="7924800" cy="11430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0066"/>
                </a:solidFill>
                <a:effectLst/>
                <a:latin typeface="Calibri" pitchFamily="34" charset="0"/>
                <a:cs typeface="Calibri" pitchFamily="34" charset="0"/>
              </a:rPr>
              <a:t>Our Strategy is to Establish a Network </a:t>
            </a:r>
            <a:br>
              <a:rPr lang="en-US" sz="2800" b="1" dirty="0" smtClean="0">
                <a:solidFill>
                  <a:srgbClr val="000066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en-US" sz="2800" b="1" dirty="0" smtClean="0">
                <a:solidFill>
                  <a:srgbClr val="000066"/>
                </a:solidFill>
                <a:effectLst/>
                <a:latin typeface="Calibri" pitchFamily="34" charset="0"/>
                <a:cs typeface="Calibri" pitchFamily="34" charset="0"/>
              </a:rPr>
              <a:t>of CED Benefit Corporations, B Corps and </a:t>
            </a:r>
            <a:br>
              <a:rPr lang="en-US" sz="2800" b="1" dirty="0" smtClean="0">
                <a:solidFill>
                  <a:srgbClr val="000066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en-US" sz="2800" b="1" dirty="0" smtClean="0">
                <a:solidFill>
                  <a:srgbClr val="000066"/>
                </a:solidFill>
                <a:effectLst/>
                <a:latin typeface="Calibri" pitchFamily="34" charset="0"/>
                <a:cs typeface="Calibri" pitchFamily="34" charset="0"/>
              </a:rPr>
              <a:t>Non-profit CAN DO! CED Resource Centers</a:t>
            </a:r>
            <a:endParaRPr lang="en-US" sz="2800" dirty="0" smtClean="0">
              <a:solidFill>
                <a:srgbClr val="000066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248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  <a:hlinkClick r:id="rId3"/>
              </a:rPr>
              <a:t>www.cedbcorp.com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990600" y="1981200"/>
            <a:ext cx="8153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1200" smtClean="0">
                <a:solidFill>
                  <a:srgbClr val="000099"/>
                </a:solidFill>
                <a:effectLst/>
                <a:cs typeface="Times New Roman" pitchFamily="18" charset="0"/>
                <a:sym typeface="Symbol" pitchFamily="18" charset="2"/>
              </a:rPr>
              <a:t/>
            </a:r>
            <a:br>
              <a:rPr lang="en-US" sz="1200" smtClean="0">
                <a:solidFill>
                  <a:srgbClr val="000099"/>
                </a:solidFill>
                <a:effectLst/>
                <a:cs typeface="Times New Roman" pitchFamily="18" charset="0"/>
                <a:sym typeface="Symbol" pitchFamily="18" charset="2"/>
              </a:rPr>
            </a:br>
            <a:endParaRPr lang="en-US" sz="2400" b="1" smtClean="0">
              <a:solidFill>
                <a:srgbClr val="000099"/>
              </a:solidFill>
              <a:effectLst/>
            </a:endParaRPr>
          </a:p>
        </p:txBody>
      </p:sp>
      <p:sp>
        <p:nvSpPr>
          <p:cNvPr id="11267" name="Text Box 2052"/>
          <p:cNvSpPr txBox="1">
            <a:spLocks noChangeArrowheads="1"/>
          </p:cNvSpPr>
          <p:nvPr/>
        </p:nvSpPr>
        <p:spPr bwMode="auto">
          <a:xfrm>
            <a:off x="1508125" y="4953000"/>
            <a:ext cx="6188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505200"/>
            <a:ext cx="1589088" cy="2333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828800" y="1447800"/>
          <a:ext cx="57150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0"/>
              </a:tblGrid>
              <a:tr h="4876800"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  <a:defRPr/>
                      </a:pPr>
                      <a:r>
                        <a:rPr lang="en-US" sz="1400" b="1" dirty="0" smtClean="0">
                          <a:solidFill>
                            <a:srgbClr val="000099"/>
                          </a:solidFill>
                        </a:rPr>
                        <a:t/>
                      </a:r>
                      <a:br>
                        <a:rPr lang="en-US" sz="1400" b="1" dirty="0" smtClean="0">
                          <a:solidFill>
                            <a:srgbClr val="000099"/>
                          </a:solidFill>
                        </a:rPr>
                      </a:b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“The significant problems we have </a:t>
                      </a:r>
                      <a:br>
                        <a:rPr lang="en-US" sz="24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cannot be solved at the same level </a:t>
                      </a:r>
                      <a:br>
                        <a:rPr lang="en-US" sz="24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of thinking (consciousness) with </a:t>
                      </a:r>
                      <a:br>
                        <a:rPr lang="en-US" sz="24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which we created them” </a:t>
                      </a:r>
                    </a:p>
                    <a:p>
                      <a:pPr algn="ctr">
                        <a:buFontTx/>
                        <a:buNone/>
                        <a:defRPr/>
                      </a:pPr>
                      <a:endParaRPr lang="en-US" sz="2800" b="1" dirty="0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endParaRPr>
                    </a:p>
                    <a:p>
                      <a:pPr algn="ctr">
                        <a:buFontTx/>
                        <a:buNone/>
                        <a:defRPr/>
                      </a:pPr>
                      <a:endParaRPr lang="en-US" sz="2800" b="1" dirty="0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endParaRPr>
                    </a:p>
                    <a:p>
                      <a:pPr algn="ctr">
                        <a:buFontTx/>
                        <a:buNone/>
                        <a:defRPr/>
                      </a:pPr>
                      <a:endParaRPr lang="en-US" sz="2800" b="1" dirty="0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endParaRPr>
                    </a:p>
                    <a:p>
                      <a:pPr algn="ctr">
                        <a:buFontTx/>
                        <a:buNone/>
                        <a:defRPr/>
                      </a:pPr>
                      <a:r>
                        <a:rPr lang="en-US" sz="28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/>
                      </a:r>
                      <a:br>
                        <a:rPr lang="en-US" sz="28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</a:br>
                      <a:r>
                        <a:rPr lang="en-US" sz="28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/>
                      </a:r>
                      <a:br>
                        <a:rPr lang="en-US" sz="28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</a:br>
                      <a:r>
                        <a:rPr lang="en-US" sz="28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/>
                      </a:r>
                      <a:br>
                        <a:rPr lang="en-US" sz="28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</a:br>
                      <a:endParaRPr lang="en-US" sz="800" b="1" dirty="0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endParaRPr>
                    </a:p>
                    <a:p>
                      <a:pPr algn="ctr">
                        <a:buFontTx/>
                        <a:buNone/>
                        <a:defRPr/>
                      </a:pPr>
                      <a:r>
                        <a:rPr lang="en-US" sz="2400" b="1" dirty="0" smtClean="0"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-- Albert Einstein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pic>
        <p:nvPicPr>
          <p:cNvPr id="1127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200400"/>
            <a:ext cx="2270125" cy="2362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8" name="Rectangle 7"/>
          <p:cNvSpPr/>
          <p:nvPr/>
        </p:nvSpPr>
        <p:spPr>
          <a:xfrm>
            <a:off x="1295400" y="228601"/>
            <a:ext cx="7467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Expanding the Circle of Success </a:t>
            </a:r>
            <a:br>
              <a:rPr lang="en-US" sz="28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Will Help Shift Consciousness </a:t>
            </a:r>
            <a:br>
              <a:rPr lang="en-US" sz="28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</a:b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620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smtClean="0">
                <a:solidFill>
                  <a:srgbClr val="000066"/>
                </a:solidFill>
                <a:effectLst/>
                <a:latin typeface="Calibri" pitchFamily="34" charset="0"/>
                <a:cs typeface="Calibri" pitchFamily="34" charset="0"/>
              </a:rPr>
              <a:t>Our Ultimate Project Goals Are To Help:</a:t>
            </a:r>
            <a:endParaRPr lang="en-US" sz="2800" b="1" dirty="0" smtClean="0">
              <a:solidFill>
                <a:srgbClr val="000066"/>
              </a:solidFill>
              <a:effectLst/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1752600"/>
          </a:xfrm>
        </p:spPr>
        <p:txBody>
          <a:bodyPr/>
          <a:lstStyle/>
          <a:p>
            <a:pPr algn="ctr" eaLnBrk="1" hangingPunct="1">
              <a:buClr>
                <a:srgbClr val="FF0000"/>
              </a:buClr>
              <a:buSzPct val="125000"/>
              <a:buFont typeface="Monotype Sorts" pitchFamily="2" charset="2"/>
              <a:buNone/>
            </a:pPr>
            <a:r>
              <a:rPr lang="en-US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endParaRPr lang="en-US" sz="2400" b="1" i="1" smtClean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508125" y="4953000"/>
            <a:ext cx="6188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403725" y="6061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20519" name="Text Box 7"/>
          <p:cNvSpPr txBox="1">
            <a:spLocks noChangeArrowheads="1"/>
          </p:cNvSpPr>
          <p:nvPr/>
        </p:nvSpPr>
        <p:spPr bwMode="auto">
          <a:xfrm>
            <a:off x="0" y="1447800"/>
            <a:ext cx="9144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2600" b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sz="2600"/>
          </a:p>
        </p:txBody>
      </p:sp>
      <p:sp>
        <p:nvSpPr>
          <p:cNvPr id="8" name="Rectangle 7"/>
          <p:cNvSpPr/>
          <p:nvPr/>
        </p:nvSpPr>
        <p:spPr>
          <a:xfrm>
            <a:off x="304800" y="1295400"/>
            <a:ext cx="5257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r>
              <a:rPr lang="en-US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(1) Individuals, organizations and communities actualize more of their potential to solve social, economic </a:t>
            </a:r>
            <a:br>
              <a:rPr lang="en-US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r>
              <a:rPr lang="en-US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and environmental challenges. </a:t>
            </a:r>
            <a:br>
              <a:rPr lang="en-US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endParaRPr lang="en-US" b="1" dirty="0" smtClean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None/>
            </a:pPr>
            <a:r>
              <a:rPr lang="en-US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(2) Manifest Bucky Fuller’s vision of betterment for 100% of humanity.</a:t>
            </a:r>
            <a:br>
              <a:rPr lang="en-US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endParaRPr lang="en-US" b="1" dirty="0" smtClean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None/>
            </a:pPr>
            <a:r>
              <a:rPr lang="en-US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(3) Fulfill the ultimate destiny of the USA that Benjamin Franklin said was not power but light (enlightenment).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676400"/>
            <a:ext cx="3304309" cy="427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624840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  <a:hlinkClick r:id="rId4"/>
              </a:rPr>
              <a:t>www.ultimatedestinyoftheusa.info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1200" dirty="0" smtClean="0">
                <a:solidFill>
                  <a:srgbClr val="000099"/>
                </a:solidFill>
                <a:effectLst/>
                <a:cs typeface="Times New Roman" pitchFamily="18" charset="0"/>
                <a:sym typeface="Symbol" pitchFamily="18" charset="2"/>
              </a:rPr>
              <a:t/>
            </a:r>
            <a:br>
              <a:rPr lang="en-US" sz="1200" dirty="0" smtClean="0">
                <a:solidFill>
                  <a:srgbClr val="000099"/>
                </a:solidFill>
                <a:effectLst/>
                <a:cs typeface="Times New Roman" pitchFamily="18" charset="0"/>
                <a:sym typeface="Symbol" pitchFamily="18" charset="2"/>
              </a:rPr>
            </a:br>
            <a:endParaRPr lang="en-US" sz="2400" b="1" dirty="0" smtClean="0">
              <a:solidFill>
                <a:srgbClr val="000099"/>
              </a:solidFill>
              <a:effectLst/>
            </a:endParaRPr>
          </a:p>
        </p:txBody>
      </p:sp>
      <p:sp>
        <p:nvSpPr>
          <p:cNvPr id="13315" name="Rectangle 2051"/>
          <p:cNvSpPr>
            <a:spLocks noGrp="1" noChangeArrowheads="1"/>
          </p:cNvSpPr>
          <p:nvPr>
            <p:ph sz="half" idx="1"/>
          </p:nvPr>
        </p:nvSpPr>
        <p:spPr>
          <a:xfrm>
            <a:off x="228600" y="1600200"/>
            <a:ext cx="4343400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 </a:t>
            </a:r>
            <a:r>
              <a:rPr lang="en-US" sz="20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Benefit Corporations are a new class of cause-oriented corporation that</a:t>
            </a:r>
            <a:r>
              <a:rPr lang="en-US" sz="20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create a material positive impact on society and environment</a:t>
            </a:r>
          </a:p>
          <a:p>
            <a:pPr>
              <a:buFontTx/>
              <a:buNone/>
            </a:pPr>
            <a:r>
              <a:rPr lang="en-US" sz="20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Seven States have passed legislation:</a:t>
            </a:r>
          </a:p>
          <a:p>
            <a:pPr>
              <a:buFontTx/>
              <a:buNone/>
            </a:pPr>
            <a:r>
              <a:rPr lang="en-US" sz="20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     Hawaii, Maryland, Vermont, Virginia, New York, New Jersey, California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Legislation is pending in : 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US" sz="20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Colorado, Illinois,  Louisiana, North Carolina, South Carolina, Michigan, Pennsylvania, and Washington, DC   </a:t>
            </a:r>
            <a:endParaRPr lang="en-US" sz="2000" b="1" dirty="0" smtClean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None/>
            </a:pPr>
            <a:r>
              <a:rPr lang="en-US" sz="2000" b="1" dirty="0" smtClean="0">
                <a:solidFill>
                  <a:srgbClr val="000066"/>
                </a:solidFill>
              </a:rPr>
              <a:t> </a:t>
            </a:r>
            <a:endParaRPr lang="en-US" sz="2000" dirty="0" smtClean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724400" y="1676400"/>
            <a:ext cx="38100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Certified B Corps </a:t>
            </a:r>
            <a:r>
              <a:rPr lang="en-US" sz="20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are </a:t>
            </a:r>
            <a:r>
              <a:rPr lang="en-US" sz="20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a new type of corporation which uses the power of business </a:t>
            </a:r>
            <a:r>
              <a:rPr lang="en-US" sz="20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to </a:t>
            </a:r>
            <a:r>
              <a:rPr lang="en-US" sz="20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solve social and environmental </a:t>
            </a:r>
            <a:r>
              <a:rPr lang="en-US" sz="20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problems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B </a:t>
            </a:r>
            <a:r>
              <a:rPr lang="en-US" sz="20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Corporations are a diverse community with one unifying goal: </a:t>
            </a:r>
            <a:r>
              <a:rPr lang="en-US" sz="20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to redefine </a:t>
            </a:r>
            <a:r>
              <a:rPr lang="en-US" sz="20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success </a:t>
            </a:r>
            <a:r>
              <a:rPr lang="en-US" sz="20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in </a:t>
            </a:r>
            <a:r>
              <a:rPr lang="en-US" sz="20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business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There </a:t>
            </a:r>
            <a:r>
              <a:rPr lang="en-US" sz="20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are over 500 Certified B Corporations across 60 different industries</a:t>
            </a:r>
            <a:r>
              <a:rPr lang="en-US" sz="20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1371600" y="228600"/>
            <a:ext cx="72993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Benefit </a:t>
            </a:r>
            <a:r>
              <a:rPr lang="en-US" sz="28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Corporations and B </a:t>
            </a:r>
            <a:r>
              <a:rPr lang="en-US" sz="28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Corps Are</a:t>
            </a:r>
            <a:br>
              <a:rPr lang="en-US" sz="28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Designed to Help Expand the Circle of Success</a:t>
            </a:r>
            <a:endParaRPr lang="en-US" sz="28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172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  <a:hlinkClick r:id="rId3"/>
              </a:rPr>
              <a:t>www.cedbcorp.com/benefit_corporation.htm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2932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990600" y="1981200"/>
            <a:ext cx="8153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1200" smtClean="0">
                <a:solidFill>
                  <a:srgbClr val="000099"/>
                </a:solidFill>
                <a:effectLst/>
                <a:cs typeface="Times New Roman" pitchFamily="18" charset="0"/>
                <a:sym typeface="Symbol" pitchFamily="18" charset="2"/>
              </a:rPr>
              <a:t/>
            </a:r>
            <a:br>
              <a:rPr lang="en-US" sz="1200" smtClean="0">
                <a:solidFill>
                  <a:srgbClr val="000099"/>
                </a:solidFill>
                <a:effectLst/>
                <a:cs typeface="Times New Roman" pitchFamily="18" charset="0"/>
                <a:sym typeface="Symbol" pitchFamily="18" charset="2"/>
              </a:rPr>
            </a:br>
            <a:endParaRPr lang="en-US" sz="2400" b="1" smtClean="0">
              <a:solidFill>
                <a:srgbClr val="000099"/>
              </a:solidFill>
              <a:effectLst/>
            </a:endParaRPr>
          </a:p>
        </p:txBody>
      </p:sp>
      <p:sp>
        <p:nvSpPr>
          <p:cNvPr id="19459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4648200"/>
          </a:xfrm>
        </p:spPr>
        <p:txBody>
          <a:bodyPr/>
          <a:lstStyle/>
          <a:p>
            <a:pPr algn="ctr" eaLnBrk="1" hangingPunct="1">
              <a:buClr>
                <a:srgbClr val="FF0000"/>
              </a:buClr>
              <a:buSzPct val="125000"/>
              <a:buFont typeface="Monotype Sorts" pitchFamily="2" charset="2"/>
              <a:buNone/>
            </a:pP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Community Economic Development (CED)  consists of three main principles: Self-Help; Empowerment; and Capacity Building. </a:t>
            </a:r>
            <a:b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CED strategies include issues such as:</a:t>
            </a:r>
            <a:endParaRPr lang="en-US" sz="2400" b="1" i="1" dirty="0" smtClean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460" name="Text Box 2052"/>
          <p:cNvSpPr txBox="1">
            <a:spLocks noChangeArrowheads="1"/>
          </p:cNvSpPr>
          <p:nvPr/>
        </p:nvSpPr>
        <p:spPr bwMode="auto">
          <a:xfrm>
            <a:off x="1508125" y="4953000"/>
            <a:ext cx="6188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61" name="Text Box 2053"/>
          <p:cNvSpPr txBox="1">
            <a:spLocks noChangeArrowheads="1"/>
          </p:cNvSpPr>
          <p:nvPr/>
        </p:nvSpPr>
        <p:spPr bwMode="auto">
          <a:xfrm>
            <a:off x="609600" y="1371600"/>
            <a:ext cx="82296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800" b="1">
              <a:solidFill>
                <a:srgbClr val="000099"/>
              </a:solidFill>
              <a:cs typeface="Times New Roman" pitchFamily="18" charset="0"/>
              <a:sym typeface="Symbol" pitchFamily="18" charset="2"/>
            </a:endParaRPr>
          </a:p>
          <a:p>
            <a:pPr algn="ctr"/>
            <a:endParaRPr lang="en-US" sz="2800" b="1">
              <a:solidFill>
                <a:srgbClr val="000099"/>
              </a:solidFill>
              <a:cs typeface="Times New Roman" pitchFamily="18" charset="0"/>
              <a:sym typeface="Symbol" pitchFamily="18" charset="2"/>
            </a:endParaRPr>
          </a:p>
          <a:p>
            <a:pPr algn="ctr"/>
            <a:endParaRPr lang="en-US" sz="2800" b="1">
              <a:solidFill>
                <a:srgbClr val="000099"/>
              </a:solidFill>
              <a:cs typeface="Times New Roman" pitchFamily="18" charset="0"/>
              <a:sym typeface="Symbol" pitchFamily="18" charset="2"/>
            </a:endParaRPr>
          </a:p>
          <a:p>
            <a:pPr algn="ctr"/>
            <a:endParaRPr lang="en-US" sz="2800" b="1">
              <a:solidFill>
                <a:srgbClr val="000099"/>
              </a:solidFill>
              <a:cs typeface="Times New Roman" pitchFamily="18" charset="0"/>
              <a:sym typeface="Symbol" pitchFamily="18" charset="2"/>
            </a:endParaRPr>
          </a:p>
          <a:p>
            <a:pPr algn="ctr"/>
            <a:endParaRPr lang="en-US" sz="2800" b="1">
              <a:solidFill>
                <a:srgbClr val="000099"/>
              </a:solidFill>
              <a:cs typeface="Times New Roman" pitchFamily="18" charset="0"/>
              <a:sym typeface="Symbol" pitchFamily="18" charset="2"/>
            </a:endParaRPr>
          </a:p>
          <a:p>
            <a:pPr algn="ctr"/>
            <a:endParaRPr lang="en-US" sz="2800" b="1">
              <a:solidFill>
                <a:srgbClr val="000099"/>
              </a:solidFill>
              <a:cs typeface="Times New Roman" pitchFamily="18" charset="0"/>
              <a:sym typeface="Symbol" pitchFamily="18" charset="2"/>
            </a:endParaRPr>
          </a:p>
          <a:p>
            <a:pPr algn="ctr"/>
            <a:endParaRPr lang="en-US" sz="2800" b="1">
              <a:solidFill>
                <a:srgbClr val="000099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1219200" y="381000"/>
            <a:ext cx="792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            Community </a:t>
            </a:r>
            <a:r>
              <a:rPr lang="en-US" sz="28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Economic Development</a:t>
            </a:r>
          </a:p>
        </p:txBody>
      </p:sp>
      <p:sp>
        <p:nvSpPr>
          <p:cNvPr id="19463" name="TextBox 6"/>
          <p:cNvSpPr txBox="1">
            <a:spLocks noChangeArrowheads="1"/>
          </p:cNvSpPr>
          <p:nvPr/>
        </p:nvSpPr>
        <p:spPr bwMode="auto">
          <a:xfrm>
            <a:off x="838200" y="3429000"/>
            <a:ext cx="7848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Local ownership of economic resources;</a:t>
            </a:r>
            <a:br>
              <a:rPr lang="en-US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endParaRPr lang="en-US" b="1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Maximizing citizen participation; and</a:t>
            </a:r>
            <a:br>
              <a:rPr lang="en-US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endParaRPr lang="en-US" b="1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Building the capacity of people to participate in                                                          </a:t>
            </a:r>
            <a:r>
              <a:rPr lang="en-US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           and </a:t>
            </a:r>
            <a:r>
              <a:rPr lang="en-US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manage the development process.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172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  <a:hlinkClick r:id="rId3"/>
              </a:rPr>
              <a:t>www.CommunityEconomicDevelopmentResourceCenter.com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990600" y="1981200"/>
            <a:ext cx="8153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1200" dirty="0" smtClean="0">
                <a:solidFill>
                  <a:srgbClr val="000099"/>
                </a:solidFill>
                <a:effectLst/>
                <a:cs typeface="Times New Roman" pitchFamily="18" charset="0"/>
                <a:sym typeface="Symbol" pitchFamily="18" charset="2"/>
              </a:rPr>
              <a:t/>
            </a:r>
            <a:br>
              <a:rPr lang="en-US" sz="1200" dirty="0" smtClean="0">
                <a:solidFill>
                  <a:srgbClr val="000099"/>
                </a:solidFill>
                <a:effectLst/>
                <a:cs typeface="Times New Roman" pitchFamily="18" charset="0"/>
                <a:sym typeface="Symbol" pitchFamily="18" charset="2"/>
              </a:rPr>
            </a:br>
            <a:endParaRPr lang="en-US" sz="2400" b="1" dirty="0" smtClean="0">
              <a:solidFill>
                <a:srgbClr val="000099"/>
              </a:solidFill>
              <a:effectLst/>
            </a:endParaRPr>
          </a:p>
        </p:txBody>
      </p:sp>
      <p:sp>
        <p:nvSpPr>
          <p:cNvPr id="2150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762000" y="1143000"/>
            <a:ext cx="7772400" cy="4800600"/>
          </a:xfrm>
        </p:spPr>
        <p:txBody>
          <a:bodyPr/>
          <a:lstStyle/>
          <a:p>
            <a:pPr algn="ctr" eaLnBrk="1" hangingPunct="1">
              <a:buClr>
                <a:srgbClr val="FF0000"/>
              </a:buClr>
              <a:buSzPct val="125000"/>
              <a:buFont typeface="Monotype Sorts" pitchFamily="2" charset="2"/>
              <a:buNone/>
            </a:pPr>
            <a:r>
              <a:rPr lang="en-US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endParaRPr lang="en-US" sz="2400" b="1" i="1" dirty="0" smtClean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21508" name="Text Box 2052"/>
          <p:cNvSpPr txBox="1">
            <a:spLocks noChangeArrowheads="1"/>
          </p:cNvSpPr>
          <p:nvPr/>
        </p:nvSpPr>
        <p:spPr bwMode="auto">
          <a:xfrm>
            <a:off x="1508125" y="4953000"/>
            <a:ext cx="6188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5889" name="Rectangle 1"/>
          <p:cNvSpPr>
            <a:spLocks noChangeArrowheads="1"/>
          </p:cNvSpPr>
          <p:nvPr/>
        </p:nvSpPr>
        <p:spPr bwMode="auto">
          <a:xfrm>
            <a:off x="685800" y="1752600"/>
            <a:ext cx="7924800" cy="4924425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endParaRPr lang="en-US" sz="800" b="1" dirty="0">
              <a:solidFill>
                <a:srgbClr val="000099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n-US" sz="3200" b="1" dirty="0" smtClean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Given the global social, economic and environmental crises, what attitudes and skills can help us discover and apply more positive, creative, and sustainable approaches and strategies? </a:t>
            </a:r>
            <a:r>
              <a:rPr lang="en-US" sz="3200" b="1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lang="en-US" sz="3200" b="1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endParaRPr lang="en-US" sz="3200" b="1" dirty="0">
              <a:solidFill>
                <a:srgbClr val="000099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algn="ctr" eaLnBrk="0" hangingPunct="0">
              <a:defRPr/>
            </a:pPr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Opportunity is always present in the midst of crisis.</a:t>
            </a:r>
            <a:r>
              <a:rPr lang="en-US" sz="4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r>
              <a:rPr lang="en-US" sz="4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r>
              <a:rPr lang="en-US" sz="1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100" dirty="0" smtClean="0">
                <a:latin typeface="Arial" pitchFamily="34" charset="0"/>
                <a:cs typeface="Arial" pitchFamily="34" charset="0"/>
              </a:rPr>
            </a:br>
            <a:endParaRPr lang="en-US" sz="1100" b="1" dirty="0">
              <a:solidFill>
                <a:srgbClr val="000099"/>
              </a:solidFill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n-US" sz="2000" dirty="0">
                <a:solidFill>
                  <a:srgbClr val="000099"/>
                </a:solidFill>
                <a:latin typeface="Arial" pitchFamily="34" charset="0"/>
                <a:cs typeface="Arial" pitchFamily="34" charset="0"/>
                <a:hlinkClick r:id="rId3"/>
              </a:rPr>
              <a:t>www.UltimateSuccessPuzzle.com 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10" name="Picture 8" descr="http://www.haikudesigns.com/images/blank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06375"/>
            <a:ext cx="3810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16575"/>
            <a:ext cx="1524000" cy="1241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1512" name="Rectangle 9"/>
          <p:cNvSpPr>
            <a:spLocks noChangeArrowheads="1"/>
          </p:cNvSpPr>
          <p:nvPr/>
        </p:nvSpPr>
        <p:spPr bwMode="auto">
          <a:xfrm>
            <a:off x="1219200" y="228600"/>
            <a:ext cx="7620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US" sz="28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Ultimate Question These Days Is: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endParaRPr lang="en-US" sz="36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990600" y="1981200"/>
            <a:ext cx="8153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1200" smtClean="0">
                <a:solidFill>
                  <a:srgbClr val="000099"/>
                </a:solidFill>
                <a:effectLst/>
                <a:cs typeface="Times New Roman" pitchFamily="18" charset="0"/>
                <a:sym typeface="Symbol" pitchFamily="18" charset="2"/>
              </a:rPr>
              <a:t/>
            </a:r>
            <a:br>
              <a:rPr lang="en-US" sz="1200" smtClean="0">
                <a:solidFill>
                  <a:srgbClr val="000099"/>
                </a:solidFill>
                <a:effectLst/>
                <a:cs typeface="Times New Roman" pitchFamily="18" charset="0"/>
                <a:sym typeface="Symbol" pitchFamily="18" charset="2"/>
              </a:rPr>
            </a:br>
            <a:endParaRPr lang="en-US" sz="2400" b="1" smtClean="0">
              <a:solidFill>
                <a:srgbClr val="000099"/>
              </a:solidFill>
              <a:effectLst/>
            </a:endParaRPr>
          </a:p>
        </p:txBody>
      </p:sp>
      <p:sp>
        <p:nvSpPr>
          <p:cNvPr id="22531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7772400" cy="4419600"/>
          </a:xfrm>
        </p:spPr>
        <p:txBody>
          <a:bodyPr/>
          <a:lstStyle/>
          <a:p>
            <a:pPr algn="ctr" eaLnBrk="1" hangingPunct="1">
              <a:buClr>
                <a:srgbClr val="FF0000"/>
              </a:buClr>
              <a:buSzPct val="125000"/>
              <a:buFont typeface="Monotype Sorts" pitchFamily="2" charset="2"/>
              <a:buNone/>
            </a:pPr>
            <a:r>
              <a:rPr lang="en-US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endParaRPr lang="en-US" sz="2400" b="1" i="1" dirty="0" smtClean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22532" name="Text Box 2052"/>
          <p:cNvSpPr txBox="1">
            <a:spLocks noChangeArrowheads="1"/>
          </p:cNvSpPr>
          <p:nvPr/>
        </p:nvSpPr>
        <p:spPr bwMode="auto">
          <a:xfrm>
            <a:off x="1508125" y="4953000"/>
            <a:ext cx="6188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533" name="Text Box 2053"/>
          <p:cNvSpPr txBox="1">
            <a:spLocks noChangeArrowheads="1"/>
          </p:cNvSpPr>
          <p:nvPr/>
        </p:nvSpPr>
        <p:spPr bwMode="auto">
          <a:xfrm>
            <a:off x="609600" y="2438400"/>
            <a:ext cx="822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000066"/>
                </a:solidFill>
                <a:cs typeface="Times New Roman" pitchFamily="18" charset="0"/>
              </a:rPr>
              <a:t> </a:t>
            </a:r>
            <a:endParaRPr lang="en-US" sz="2800" b="1">
              <a:solidFill>
                <a:srgbClr val="000099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65889" name="Rectangle 1"/>
          <p:cNvSpPr>
            <a:spLocks noChangeArrowheads="1"/>
          </p:cNvSpPr>
          <p:nvPr/>
        </p:nvSpPr>
        <p:spPr bwMode="auto">
          <a:xfrm>
            <a:off x="685800" y="1676400"/>
            <a:ext cx="8458200" cy="584835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eaLnBrk="0" hangingPunct="0"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000099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Awakening to our spiritual identity</a:t>
            </a: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Realizing more of our inherent potential</a:t>
            </a: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Harnessing our creative mind power</a:t>
            </a: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Flowing our energy to solutions rather than problems</a:t>
            </a: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Remembering who we really are and why we are here</a:t>
            </a: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Fulfilling our life purpose and mission</a:t>
            </a: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Making a difference and leaving a legacy</a:t>
            </a: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Loving, </a:t>
            </a:r>
            <a:r>
              <a:rPr lang="en-US" dirty="0" smtClean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serving, </a:t>
            </a:r>
            <a:r>
              <a:rPr lang="en-US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and blessing others</a:t>
            </a: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Maintaining a positive mental attitude</a:t>
            </a: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en-US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Applying creative thinking and problem solving</a:t>
            </a: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Manifesting stewardship over the rich talents and</a:t>
            </a:r>
            <a:br>
              <a:rPr lang="en-US" b="1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lang="en-US" b="1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   treasures entrusted to us by God/Spirit/Source/Creator</a:t>
            </a:r>
          </a:p>
          <a:p>
            <a:pPr eaLnBrk="0" hangingPunct="0">
              <a:defRPr/>
            </a:pPr>
            <a:endParaRPr lang="en-US" b="1" dirty="0">
              <a:solidFill>
                <a:srgbClr val="000099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eaLnBrk="0" hangingPunct="0">
              <a:defRPr/>
            </a:pPr>
            <a:endParaRPr lang="en-US" sz="2600" b="1" dirty="0">
              <a:solidFill>
                <a:srgbClr val="000099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endParaRPr lang="en-US" sz="3600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22535" name="TextBox 6"/>
          <p:cNvSpPr txBox="1">
            <a:spLocks noChangeArrowheads="1"/>
          </p:cNvSpPr>
          <p:nvPr/>
        </p:nvSpPr>
        <p:spPr bwMode="auto">
          <a:xfrm>
            <a:off x="990600" y="228600"/>
            <a:ext cx="8153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The Answers to the Question = Ultimate </a:t>
            </a:r>
            <a:br>
              <a:rPr lang="en-US" sz="28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Successful Living Skills for the 21st Century</a:t>
            </a: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1524000" y="6248400"/>
            <a:ext cx="6629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u="sng" dirty="0">
                <a:latin typeface="Arial" pitchFamily="34" charset="0"/>
                <a:cs typeface="Arial" pitchFamily="34" charset="0"/>
                <a:hlinkClick r:id="rId3"/>
              </a:rPr>
              <a:t>www.SuccessfulLivingSkillsForThe21Century.com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ONLINEALLOWACCESS" val="1"/>
  <p:tag name="ISPRINGONLINEUPLOADPRESENTATION" val="0"/>
  <p:tag name="ISPRINGONLINEALLOWDOWNLOAD" val="0"/>
  <p:tag name="ISPRINGONLINETOPIC" val="Business &amp; Finance"/>
  <p:tag name="ISPRINGONLINETAGS" val="community economic development, benefit corporation, crowdfunding, crowd funding, jobs act, b corp, expanding the circle of success "/>
  <p:tag name="ISPRINGONLINEDESCRIPTION" val="Introduction to Expanding the Circle of Success for Solving Social, Economic and Environmental Challenges by Establishing a Network of Community Economic Development Benefit Corporations, B Corps and CAN DO! CED Resource Centers and Generating Equity Capital through the Crowd Funding Provisions of the JOBS Act.&#10;&#10;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FF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Glowing puzzle pieces design template</Template>
  <TotalTime>18825</TotalTime>
  <Words>739</Words>
  <Application>Microsoft Office PowerPoint</Application>
  <PresentationFormat>On-screen Show (4:3)</PresentationFormat>
  <Paragraphs>205</Paragraphs>
  <Slides>23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Expanding the Circle of Success ™</vt:lpstr>
      <vt:lpstr>The Shared Vision of the Cofounders</vt:lpstr>
      <vt:lpstr>Our Strategy is to Establish a Network  of CED Benefit Corporations, B Corps and  Non-profit CAN DO! CED Resource Centers</vt:lpstr>
      <vt:lpstr>       </vt:lpstr>
      <vt:lpstr> Our Ultimate Project Goals Are To Help:</vt:lpstr>
      <vt:lpstr>       </vt:lpstr>
      <vt:lpstr>       </vt:lpstr>
      <vt:lpstr>       </vt:lpstr>
      <vt:lpstr>       </vt:lpstr>
      <vt:lpstr>       </vt:lpstr>
      <vt:lpstr>       </vt:lpstr>
      <vt:lpstr>       </vt:lpstr>
      <vt:lpstr> </vt:lpstr>
      <vt:lpstr>Slide 14</vt:lpstr>
      <vt:lpstr>Slide 15</vt:lpstr>
      <vt:lpstr> We’ve Already Identified the  Primary Distribution Network </vt:lpstr>
      <vt:lpstr>  Les Brown--Helping Expand the Circle  of Success</vt:lpstr>
      <vt:lpstr>Slide 18</vt:lpstr>
      <vt:lpstr>Universal Responsibility</vt:lpstr>
      <vt:lpstr>Slide 20</vt:lpstr>
      <vt:lpstr>Dr. Michael Swack</vt:lpstr>
      <vt:lpstr> We invite your participation  in whatever way best serves you! </vt:lpstr>
      <vt:lpstr>       </vt:lpstr>
    </vt:vector>
  </TitlesOfParts>
  <Company>iFULL Enterprises,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Expanding the Circle of Success by Establishing a Network of Community Resource Centers Based on the Benefit Corporation model, Crowd Funding and Community Economic Development</dc:title>
  <dc:creator>Debra Malmos</dc:creator>
  <cp:lastModifiedBy>Charles</cp:lastModifiedBy>
  <cp:revision>1230</cp:revision>
  <dcterms:created xsi:type="dcterms:W3CDTF">2001-03-31T20:24:12Z</dcterms:created>
  <dcterms:modified xsi:type="dcterms:W3CDTF">2012-06-20T02:35:47Z</dcterms:modified>
</cp:coreProperties>
</file>